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86" r:id="rId9"/>
    <p:sldId id="288" r:id="rId10"/>
    <p:sldId id="274" r:id="rId11"/>
    <p:sldId id="292" r:id="rId12"/>
    <p:sldId id="271" r:id="rId13"/>
    <p:sldId id="289" r:id="rId14"/>
    <p:sldId id="291" r:id="rId15"/>
    <p:sldId id="290" r:id="rId16"/>
    <p:sldId id="276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C10385-AF51-49AE-B954-303893722477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5C3F84-BF26-454C-B374-53A739F12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33C1-EA71-4C8C-A280-951EB6F8A6B2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C5BA-0435-40BA-8FF8-376C233BE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2FE-A825-495C-8909-BD284766A8D7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33BF-AAA3-47FE-9D3A-44ACDCD1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8D53D-F1DC-443D-8781-795707F1762C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FEA2-0A88-4499-AE96-F9739AC8A184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2869-A72E-4474-8A01-2B8628367AA9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2757-DDA1-4B9A-96E6-915DCCEE54DF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F518-AE4B-4B8E-A3D1-3D27180A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5554-9E53-4C62-8D51-4CA11B306C53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5C05-532F-4F87-B733-4F0B1597F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1C33-3029-461B-911F-6741CDABD231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2D48-CDA6-47CF-9549-CA8526B55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CBEA-E856-490E-998C-7577E7A55DA6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CC2-5C3E-4D70-BE6F-CE38A64FD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6B7A-1A3B-4791-8866-60AB9B533EB3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62E1-C81C-49B8-90EF-C7844F72B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A4B7-8E61-4998-9808-9EE75535545F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4810-9644-45EE-B2A8-6F3B2A41B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B480-0555-4F9A-8824-558EFFF5157D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762E-72AF-4E70-B1EF-9DCC179B3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3EAA-E675-4201-B4E7-502A46D4FA21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C013-E7E4-47FE-A263-92A2EDABA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" b="12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A0FC0E-7CBE-4660-A632-50E465BB62C0}" type="datetimeFigureOut">
              <a:rPr lang="ru-RU"/>
              <a:pPr>
                <a:defRPr/>
              </a:pPr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912968" cy="3312046"/>
          </a:xfrm>
        </p:spPr>
        <p:txBody>
          <a:bodyPr/>
          <a:lstStyle/>
          <a:p>
            <a:r>
              <a:rPr lang="ru-RU" sz="4400" b="1" dirty="0">
                <a:solidFill>
                  <a:srgbClr val="002060"/>
                </a:solidFill>
                <a:latin typeface="+mj-lt"/>
              </a:rPr>
              <a:t>Летняя оздоровительная</a:t>
            </a:r>
          </a:p>
          <a:p>
            <a:r>
              <a:rPr lang="ru-RU" sz="4400" b="1" dirty="0">
                <a:solidFill>
                  <a:srgbClr val="002060"/>
                </a:solidFill>
                <a:latin typeface="+mj-lt"/>
              </a:rPr>
              <a:t>работа в СФ ГБОУ СОШ</a:t>
            </a:r>
          </a:p>
          <a:p>
            <a:r>
              <a:rPr lang="ru-RU" sz="4400" b="1" dirty="0">
                <a:solidFill>
                  <a:srgbClr val="002060"/>
                </a:solidFill>
                <a:latin typeface="+mj-lt"/>
              </a:rPr>
              <a:t>пос. Новоспасский</a:t>
            </a:r>
          </a:p>
          <a:p>
            <a:r>
              <a:rPr lang="ru-RU" sz="4400" b="1" dirty="0">
                <a:solidFill>
                  <a:srgbClr val="002060"/>
                </a:solidFill>
                <a:latin typeface="+mj-lt"/>
              </a:rPr>
              <a:t>д/сад «Василёк»</a:t>
            </a:r>
          </a:p>
          <a:p>
            <a:r>
              <a:rPr lang="ru-RU" sz="4400" b="1">
                <a:solidFill>
                  <a:srgbClr val="002060"/>
                </a:solidFill>
                <a:latin typeface="+mj-lt"/>
              </a:rPr>
              <a:t>2024 г.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Бодрящая гимнастика</a:t>
            </a:r>
            <a:br>
              <a:rPr lang="ru-RU" sz="4000" b="1" dirty="0"/>
            </a:br>
            <a:r>
              <a:rPr lang="ru-RU" sz="4000" b="1" dirty="0"/>
              <a:t> после сна</a:t>
            </a:r>
            <a:r>
              <a:rPr lang="ru-RU" sz="3200" dirty="0">
                <a:latin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</a:rPr>
            </a:b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2051" name="Picture 3" descr="C:\Users\Антон\Desktop\IMG-20200831-WA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2892" y="3349911"/>
            <a:ext cx="3064994" cy="3232175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9FA496-241D-4797-9FC7-CB2D6F5D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49911"/>
            <a:ext cx="2867741" cy="29166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7BCAD-BE8C-43DF-B400-6D26FC92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2074242"/>
          </a:xfrm>
        </p:spPr>
        <p:txBody>
          <a:bodyPr/>
          <a:lstStyle/>
          <a:p>
            <a:r>
              <a:rPr lang="ru-RU" sz="4000" b="1" dirty="0"/>
              <a:t>Лето творческих идей.</a:t>
            </a:r>
            <a:br>
              <a:rPr lang="ru-RU" sz="4000" b="1" dirty="0"/>
            </a:br>
            <a:r>
              <a:rPr lang="ru-RU" sz="4000" b="1" dirty="0"/>
              <a:t>конкурс рисунков </a:t>
            </a:r>
            <a:br>
              <a:rPr lang="ru-RU" sz="4000" b="1" dirty="0"/>
            </a:br>
            <a:r>
              <a:rPr lang="ru-RU" sz="4000" b="1" dirty="0"/>
              <a:t>«ЛЕТО»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A16F5AA-C420-4ECA-B77D-59CCBD354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2952328" cy="35708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A4D7EF1-EBE5-4DB7-A3CB-B28EBA30A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636912"/>
            <a:ext cx="3240361" cy="35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cs typeface="Times New Roman" panose="02020603050405020304" pitchFamily="18" charset="0"/>
              </a:rPr>
              <a:t>Игры </a:t>
            </a:r>
            <a:br>
              <a:rPr lang="ru-RU" sz="4000" b="1" dirty="0">
                <a:cs typeface="Times New Roman" panose="02020603050405020304" pitchFamily="18" charset="0"/>
              </a:rPr>
            </a:br>
            <a:r>
              <a:rPr lang="ru-RU" sz="4000" b="1" dirty="0">
                <a:cs typeface="Times New Roman" panose="02020603050405020304" pitchFamily="18" charset="0"/>
              </a:rPr>
              <a:t>на свежем воздухе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8003232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Игры с песком на прогулке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В летнее время в жизни детей большое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место занимают игры с песком. Они могут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быть длительными и доставлять малышам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истинное удовольствие и наслаждение.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Необходимое условие -это игрушки для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игр с песком (формочки, совки, ведерки, лопатки,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машинки, брусочки и дощечки разного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размера), которые могут понадобиться детям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/>
              <a:t>при сооружении построек.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D7929-7C32-4C86-BA25-FAAEC68C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6923112" cy="1656184"/>
          </a:xfrm>
        </p:spPr>
        <p:txBody>
          <a:bodyPr/>
          <a:lstStyle/>
          <a:p>
            <a:r>
              <a:rPr lang="ru-RU" sz="4000" b="1" dirty="0"/>
              <a:t>Игры с песком на прогулке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69496C1-0A6A-42BA-8F9A-8388C688A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16" y="3690986"/>
            <a:ext cx="3456384" cy="259228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DC985D-9D82-4720-B7D2-C3EE2120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0" y="3752502"/>
            <a:ext cx="3456384" cy="24566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169AF72-D6E2-4EC6-BB52-38846175E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94" y="1191132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0C7B1-8465-4764-8766-E58E3DAE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sz="4000" b="1" dirty="0"/>
              <a:t>Праздники и развлечения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1 июня-День защиты детей.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1ACDFB-3370-4CC4-AC74-8048EFFB8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Весело и динамично прошёл праздник совместно с сельским домом культуры.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0AFCF5-545C-4732-AFB1-8E045C291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1" y="2812246"/>
            <a:ext cx="2830579" cy="34903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F38324-7125-4168-B526-2FAE7FBCF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4399"/>
            <a:ext cx="3024336" cy="349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6541E6-2887-4CF4-8994-B886B7AC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570186"/>
          </a:xfrm>
        </p:spPr>
        <p:txBody>
          <a:bodyPr/>
          <a:lstStyle/>
          <a:p>
            <a:r>
              <a:rPr lang="ru-RU" sz="4000" b="1" dirty="0"/>
              <a:t>Развлечение по ПДД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правила дорожного движения детям знать положено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1BD8363-0177-476C-8E23-F0EFDFAA8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0356"/>
            <a:ext cx="2941831" cy="29418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C24AF1-CC59-4540-B49D-2230CB889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30310"/>
            <a:ext cx="2213268" cy="2941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C03AB1-1E3B-4AE4-A9E1-86919621C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15" y="1988840"/>
            <a:ext cx="274680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Разноцветное лето.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1043608" y="1268760"/>
            <a:ext cx="7643192" cy="485740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Лето- благодатная пора.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Поэтому очень важно организовать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жизнь дошкольников так, что бы каждый день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приносил им что-то новое, был наполнен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интересным содержанием. Что бы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воспоминания о лете, играх, прогулках, долго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радовали их. Учитывая результаты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деятельности ДОУ и благодарности родителей,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можно с уверенностью сказать, что данная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работа востребована и имеет положительный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/>
              <a:t>отклик.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b="1" dirty="0"/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59632" y="1394645"/>
            <a:ext cx="75612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Цель: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  <a:p>
            <a:r>
              <a:rPr lang="ru-RU" sz="3200" dirty="0">
                <a:solidFill>
                  <a:srgbClr val="002060"/>
                </a:solidFill>
                <a:latin typeface="+mj-lt"/>
              </a:rPr>
              <a:t>Объединение усилий педагогов ДОУ и</a:t>
            </a:r>
          </a:p>
          <a:p>
            <a:r>
              <a:rPr lang="ru-RU" sz="3200" dirty="0">
                <a:solidFill>
                  <a:srgbClr val="002060"/>
                </a:solidFill>
                <a:latin typeface="+mj-lt"/>
              </a:rPr>
              <a:t>родителей по созданию условий,</a:t>
            </a:r>
          </a:p>
          <a:p>
            <a:r>
              <a:rPr lang="ru-RU" sz="3200" dirty="0">
                <a:solidFill>
                  <a:srgbClr val="002060"/>
                </a:solidFill>
                <a:latin typeface="+mj-lt"/>
              </a:rPr>
              <a:t>способствующих оздоровлению детского</a:t>
            </a:r>
          </a:p>
          <a:p>
            <a:r>
              <a:rPr lang="ru-RU" sz="3200" dirty="0">
                <a:solidFill>
                  <a:srgbClr val="002060"/>
                </a:solidFill>
                <a:latin typeface="+mj-lt"/>
              </a:rPr>
              <a:t>организма в летний период;</a:t>
            </a:r>
          </a:p>
          <a:p>
            <a:r>
              <a:rPr lang="ru-RU" sz="3200" dirty="0">
                <a:solidFill>
                  <a:srgbClr val="002060"/>
                </a:solidFill>
                <a:latin typeface="+mj-lt"/>
              </a:rPr>
              <a:t>эмоциональному, личностному,</a:t>
            </a:r>
          </a:p>
          <a:p>
            <a:r>
              <a:rPr lang="ru-RU" sz="3200" dirty="0">
                <a:solidFill>
                  <a:srgbClr val="002060"/>
                </a:solidFill>
                <a:latin typeface="+mj-lt"/>
              </a:rPr>
              <a:t>познавательному развитию ребёнка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5" name="Rectangle 5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raskrasdetstvo.com/upload/iblock/849/849bfd9611af344fd90216799e070a4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61" y="260648"/>
            <a:ext cx="2362200" cy="14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619672" y="1052736"/>
            <a:ext cx="2088232" cy="854968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509062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ru-RU" sz="2400" dirty="0">
                <a:solidFill>
                  <a:srgbClr val="002060"/>
                </a:solidFill>
              </a:rPr>
              <a:t>Формирование положительной мотивации у детей,  педагогов, родителей к проведению физкультурно-</a:t>
            </a:r>
          </a:p>
          <a:p>
            <a:pPr lvl="1">
              <a:lnSpc>
                <a:spcPct val="80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оздоровительных, познавательных, творческих мероприятий в ДОУ.</a:t>
            </a:r>
          </a:p>
          <a:p>
            <a:pPr lvl="1">
              <a:lnSpc>
                <a:spcPct val="80000"/>
              </a:lnSpc>
            </a:pPr>
            <a:r>
              <a:rPr lang="ru-RU" sz="2400" dirty="0">
                <a:solidFill>
                  <a:srgbClr val="002060"/>
                </a:solidFill>
              </a:rPr>
              <a:t>Укрепление здоровья детей посредствам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ru-RU" sz="2400" dirty="0" err="1">
                <a:solidFill>
                  <a:srgbClr val="002060"/>
                </a:solidFill>
              </a:rPr>
              <a:t>здоровьесберегающих</a:t>
            </a:r>
            <a:r>
              <a:rPr lang="ru-RU" sz="2400" dirty="0">
                <a:solidFill>
                  <a:srgbClr val="002060"/>
                </a:solidFill>
              </a:rPr>
              <a:t> технологий.</a:t>
            </a:r>
          </a:p>
          <a:p>
            <a:pPr lvl="1">
              <a:lnSpc>
                <a:spcPct val="80000"/>
              </a:lnSpc>
            </a:pPr>
            <a:r>
              <a:rPr lang="ru-RU" sz="2400" dirty="0">
                <a:solidFill>
                  <a:srgbClr val="002060"/>
                </a:solidFill>
              </a:rPr>
              <a:t>Создание условий для игровой деятельности в группе и на прогулке.</a:t>
            </a:r>
          </a:p>
          <a:p>
            <a:pPr lvl="1">
              <a:lnSpc>
                <a:spcPct val="80000"/>
              </a:lnSpc>
            </a:pPr>
            <a:r>
              <a:rPr lang="ru-RU" sz="2400" dirty="0">
                <a:solidFill>
                  <a:srgbClr val="002060"/>
                </a:solidFill>
              </a:rPr>
              <a:t>Предупреждение детского травматизма через организацию разнообразных форм деятельности.</a:t>
            </a:r>
          </a:p>
          <a:p>
            <a:pPr lvl="1">
              <a:lnSpc>
                <a:spcPct val="80000"/>
              </a:lnSpc>
            </a:pPr>
            <a:r>
              <a:rPr lang="ru-RU" sz="2400" dirty="0">
                <a:solidFill>
                  <a:srgbClr val="002060"/>
                </a:solidFill>
              </a:rPr>
              <a:t>Удовлетворение запросов родителей по организации детей в ДОУ на летний период.</a:t>
            </a:r>
          </a:p>
        </p:txBody>
      </p:sp>
      <p:pic>
        <p:nvPicPr>
          <p:cNvPr id="4" name="Рисунок 3" descr="https://raskrasdetstvo.com/upload/iblock/849/849bfd9611af344fd90216799e070a4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42" y="58087"/>
            <a:ext cx="2362200" cy="14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1125538"/>
            <a:ext cx="6481217" cy="723354"/>
          </a:xfrm>
        </p:spPr>
        <p:txBody>
          <a:bodyPr/>
          <a:lstStyle/>
          <a:p>
            <a:pPr algn="l" eaLnBrk="1" hangingPunct="1"/>
            <a:r>
              <a:rPr lang="ru-RU" sz="3200" b="1" dirty="0">
                <a:solidFill>
                  <a:srgbClr val="002060"/>
                </a:solidFill>
              </a:rPr>
              <a:t>Оздоровительная работа в ДОУ строится на основании следующих принципов: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606425" y="1848892"/>
            <a:ext cx="7931150" cy="4569371"/>
          </a:xfrm>
        </p:spPr>
        <p:txBody>
          <a:bodyPr/>
          <a:lstStyle/>
          <a:p>
            <a:endParaRPr lang="ru-RU" sz="2800" dirty="0"/>
          </a:p>
          <a:p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Систематическое использование физкультурно-оздоровительных, закаливающих технологий.</a:t>
            </a:r>
          </a:p>
          <a:p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Учёт индивидуальных особенностей детей и запросов родителей.</a:t>
            </a:r>
          </a:p>
          <a:p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Положительный эмоциональный настрой ребёнка.</a:t>
            </a:r>
          </a:p>
          <a:p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Доступность используемых технологий</a:t>
            </a:r>
          </a:p>
          <a:p>
            <a:pPr eaLnBrk="1" hangingPunct="1"/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929109" y="432922"/>
            <a:ext cx="8229600" cy="763830"/>
          </a:xfrm>
        </p:spPr>
        <p:txBody>
          <a:bodyPr/>
          <a:lstStyle/>
          <a:p>
            <a:pPr eaLnBrk="1" hangingPunct="1"/>
            <a:r>
              <a:rPr lang="ru-RU" sz="4000" dirty="0"/>
              <a:t/>
            </a:r>
            <a:br>
              <a:rPr lang="ru-RU" sz="4000" dirty="0"/>
            </a:br>
            <a:r>
              <a:rPr lang="ru-RU" sz="2800" b="1" dirty="0">
                <a:solidFill>
                  <a:srgbClr val="002060"/>
                </a:solidFill>
              </a:rPr>
              <a:t>Цель физкультурно-оздоровительной работы в ДОУ: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929109" y="1412776"/>
            <a:ext cx="7757691" cy="47133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Способствовать сохранению, укреплению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здоровья детей с помощью комплекса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оздоровительных мероприятий в летний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период.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Комплекс оздоровительных мероприятий:</a:t>
            </a:r>
          </a:p>
          <a:p>
            <a:pPr lvl="2"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режим дня;</a:t>
            </a:r>
          </a:p>
          <a:p>
            <a:pPr lvl="2"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прогулки на открытом воздухе;</a:t>
            </a:r>
          </a:p>
          <a:p>
            <a:pPr lvl="2"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сбалансированное питание;</a:t>
            </a:r>
          </a:p>
          <a:p>
            <a:pPr lvl="2"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дневной сон;</a:t>
            </a:r>
          </a:p>
          <a:p>
            <a:pPr lvl="2">
              <a:lnSpc>
                <a:spcPct val="90000"/>
              </a:lnSpc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разнообразные виды деятельности.</a:t>
            </a:r>
          </a:p>
          <a:p>
            <a:pPr eaLnBrk="1" hangingPunct="1"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dirty="0">
                <a:solidFill>
                  <a:srgbClr val="002060"/>
                </a:solidFill>
              </a:rPr>
              <a:t>Формы оздоровительных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мероприятий в режиме дня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1052736"/>
            <a:ext cx="8147248" cy="5073427"/>
          </a:xfrm>
        </p:spPr>
        <p:txBody>
          <a:bodyPr/>
          <a:lstStyle/>
          <a:p>
            <a:endParaRPr lang="ru-RU" dirty="0"/>
          </a:p>
          <a:p>
            <a:r>
              <a:rPr lang="ru-RU" sz="2800" i="1" dirty="0" err="1">
                <a:solidFill>
                  <a:srgbClr val="002060"/>
                </a:solidFill>
              </a:rPr>
              <a:t>физкультурно</a:t>
            </a:r>
            <a:r>
              <a:rPr lang="ru-RU" sz="2800" i="1" dirty="0">
                <a:solidFill>
                  <a:srgbClr val="002060"/>
                </a:solidFill>
              </a:rPr>
              <a:t> –оздоровительные:</a:t>
            </a:r>
            <a:endParaRPr lang="ru-RU" sz="2800" dirty="0">
              <a:solidFill>
                <a:srgbClr val="002060"/>
              </a:solidFill>
            </a:endParaRPr>
          </a:p>
          <a:p>
            <a:pPr lvl="1"/>
            <a:r>
              <a:rPr lang="ru-RU" dirty="0">
                <a:solidFill>
                  <a:srgbClr val="002060"/>
                </a:solidFill>
              </a:rPr>
              <a:t>занятия по физическому развитию;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утренняя гимнастика на свежем воздухе;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дозированная ходьба(во время прогулок);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подвижные игры;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спортивные праздники и развлечения;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бодрящая гимнастика после дневного сна;</a:t>
            </a:r>
          </a:p>
          <a:p>
            <a:pPr lvl="1"/>
            <a:r>
              <a:rPr lang="ru-RU" dirty="0">
                <a:solidFill>
                  <a:srgbClr val="002060"/>
                </a:solidFill>
              </a:rPr>
              <a:t>дневной сон с доступом свежего воздуха.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b="1" i="1" dirty="0"/>
              <a:t>Закаливающие: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1259632" y="1700808"/>
            <a:ext cx="7427168" cy="41046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прогулки на свежем воздухе;</a:t>
            </a:r>
          </a:p>
          <a:p>
            <a:pPr>
              <a:lnSpc>
                <a:spcPct val="80000"/>
              </a:lnSpc>
            </a:pPr>
            <a:r>
              <a:rPr lang="ru-RU" dirty="0"/>
              <a:t>хождение босиком;</a:t>
            </a:r>
          </a:p>
          <a:p>
            <a:pPr>
              <a:lnSpc>
                <a:spcPct val="80000"/>
              </a:lnSpc>
            </a:pPr>
            <a:r>
              <a:rPr lang="ru-RU" dirty="0"/>
              <a:t>утренний приём на свежем воздухе;</a:t>
            </a:r>
          </a:p>
          <a:p>
            <a:pPr>
              <a:lnSpc>
                <a:spcPct val="80000"/>
              </a:lnSpc>
            </a:pPr>
            <a:r>
              <a:rPr lang="ru-RU" dirty="0"/>
              <a:t>обширное умывание холодной водой;</a:t>
            </a:r>
          </a:p>
          <a:p>
            <a:pPr>
              <a:lnSpc>
                <a:spcPct val="80000"/>
              </a:lnSpc>
            </a:pPr>
            <a:r>
              <a:rPr lang="ru-RU" dirty="0"/>
              <a:t>солнечные, световоздушные ванны;</a:t>
            </a:r>
          </a:p>
          <a:p>
            <a:pPr>
              <a:lnSpc>
                <a:spcPct val="80000"/>
              </a:lnSpc>
            </a:pPr>
            <a:r>
              <a:rPr lang="ru-RU" dirty="0"/>
              <a:t>аэрация помещений.</a:t>
            </a:r>
          </a:p>
          <a:p>
            <a:pPr>
              <a:lnSpc>
                <a:spcPct val="80000"/>
              </a:lnSpc>
            </a:pPr>
            <a:r>
              <a:rPr lang="ru-RU" i="1" dirty="0"/>
              <a:t>Профилактические: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ru-RU" b="1" dirty="0"/>
              <a:t>Витаминотерапия </a:t>
            </a:r>
            <a:r>
              <a:rPr lang="ru-RU" dirty="0"/>
              <a:t>сок, фрукты в </a:t>
            </a:r>
          </a:p>
          <a:p>
            <a:pPr>
              <a:lnSpc>
                <a:spcPct val="80000"/>
              </a:lnSpc>
            </a:pPr>
            <a:r>
              <a:rPr lang="ru-RU" dirty="0"/>
              <a:t>питании детей ежедневно.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A2CEF7-522F-4E21-BC04-36D9CF22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4000" b="1" dirty="0"/>
              <a:t>Прогулки на свежем воздух</a:t>
            </a:r>
            <a:r>
              <a:rPr lang="ru-RU" sz="4000" dirty="0"/>
              <a:t>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F2556B8-03B0-40A1-B79C-0F60E5DE2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43032"/>
            <a:ext cx="3973006" cy="30194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AA724D-BA4A-4572-87D2-35B6CBA33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033286" cy="41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6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01C143-933C-4E0A-9F0F-C01D5D42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sz="4000" b="1" dirty="0"/>
              <a:t>Умывание холодной водо</a:t>
            </a:r>
            <a:r>
              <a:rPr lang="ru-RU" dirty="0"/>
              <a:t>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61AF5BB-629F-4212-A513-BF08D0BE6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30" y="2924944"/>
            <a:ext cx="4315370" cy="33738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02A872-31CD-44A4-9BBA-79166E88679E}"/>
              </a:ext>
            </a:extLst>
          </p:cNvPr>
          <p:cNvSpPr txBox="1"/>
          <p:nvPr/>
        </p:nvSpPr>
        <p:spPr>
          <a:xfrm>
            <a:off x="457200" y="2348880"/>
            <a:ext cx="36827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Не боимся мы воды,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Чисто умываемся,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Маме улыбаемся.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Знаем, знаем, да-да-да,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Где ты прячешься, вода!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Выходи, водица,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Мы пришли умыться!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Лейся на ладошку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Понемножку.</a:t>
            </a:r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28600" algn="ctr"/>
            <a:endParaRPr lang="ru-RU" sz="24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108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462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Задачи:</vt:lpstr>
      <vt:lpstr>Оздоровительная работа в ДОУ строится на основании следующих принципов:</vt:lpstr>
      <vt:lpstr> Цель физкультурно-оздоровительной работы в ДОУ:</vt:lpstr>
      <vt:lpstr>Формы оздоровительных  мероприятий в режиме дня</vt:lpstr>
      <vt:lpstr> Закаливающие:</vt:lpstr>
      <vt:lpstr>Прогулки на свежем воздухе</vt:lpstr>
      <vt:lpstr>Умывание холодной водой</vt:lpstr>
      <vt:lpstr> Бодрящая гимнастика  после сна </vt:lpstr>
      <vt:lpstr>Лето творческих идей. конкурс рисунков  «ЛЕТО»</vt:lpstr>
      <vt:lpstr>Игры  на свежем воздухе</vt:lpstr>
      <vt:lpstr>Игры с песком на прогулке. </vt:lpstr>
      <vt:lpstr>Праздники и развлечения  1 июня-День защиты детей.</vt:lpstr>
      <vt:lpstr>Развлечение по ПДД правила дорожного движения детям знать положено</vt:lpstr>
      <vt:lpstr>Разноцветное лето.</vt:lpstr>
      <vt:lpstr>СПАСИБО ЗА ВНИМАНИЕ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</cp:lastModifiedBy>
  <cp:revision>27</cp:revision>
  <dcterms:created xsi:type="dcterms:W3CDTF">2013-01-06T18:32:13Z</dcterms:created>
  <dcterms:modified xsi:type="dcterms:W3CDTF">2025-07-03T06:08:28Z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746473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