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301" r:id="rId3"/>
    <p:sldId id="288" r:id="rId4"/>
    <p:sldId id="298" r:id="rId5"/>
    <p:sldId id="263" r:id="rId6"/>
    <p:sldId id="264" r:id="rId7"/>
    <p:sldId id="277" r:id="rId8"/>
    <p:sldId id="297" r:id="rId9"/>
    <p:sldId id="278" r:id="rId10"/>
    <p:sldId id="276" r:id="rId11"/>
    <p:sldId id="289" r:id="rId12"/>
    <p:sldId id="296" r:id="rId13"/>
    <p:sldId id="279" r:id="rId14"/>
    <p:sldId id="259" r:id="rId15"/>
    <p:sldId id="295" r:id="rId16"/>
    <p:sldId id="284" r:id="rId17"/>
    <p:sldId id="273" r:id="rId18"/>
    <p:sldId id="299" r:id="rId19"/>
    <p:sldId id="282" r:id="rId20"/>
    <p:sldId id="283" r:id="rId21"/>
    <p:sldId id="260" r:id="rId22"/>
    <p:sldId id="261" r:id="rId23"/>
    <p:sldId id="287" r:id="rId24"/>
    <p:sldId id="265" r:id="rId25"/>
    <p:sldId id="268" r:id="rId26"/>
    <p:sldId id="270" r:id="rId27"/>
    <p:sldId id="272" r:id="rId28"/>
    <p:sldId id="285" r:id="rId29"/>
    <p:sldId id="291" r:id="rId30"/>
    <p:sldId id="292" r:id="rId31"/>
    <p:sldId id="293" r:id="rId32"/>
    <p:sldId id="294" r:id="rId33"/>
    <p:sldId id="30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BB1E"/>
    <a:srgbClr val="EC6E06"/>
    <a:srgbClr val="0066FF"/>
    <a:srgbClr val="FF5050"/>
    <a:srgbClr val="07CB48"/>
    <a:srgbClr val="C406B6"/>
    <a:srgbClr val="28CDF4"/>
    <a:srgbClr val="F86C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12375-5B42-43E2-9401-FEACB7BA0C87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D236-1FC1-4406-B73E-7B4C17C15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B32E8-B065-4276-934C-8873D291EA4B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60E56-1738-4187-987B-36FF43F82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AE996-A088-470D-A15A-3C583744FD52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F2B40-8C1F-489E-A6D9-3EDA84091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40D29-7A21-4E27-A303-5183CDD836E9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B8C3C-D3C8-4D74-843C-66B6C8CAD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C6CE3-C487-4E5B-85EF-FAB3641509BB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B1196-A5F5-4557-A142-3CC705581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965B1-20EF-4879-B6E9-A9DE1750BDF1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853D-4E12-4AB4-881C-F38033D4B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CD0C2-FB1F-4D30-8491-BFF19F7780C4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C3280-3919-4A55-A037-AA10AC002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7E934-C92F-46F3-A0B3-C3AB6656F72D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51C3A-DD63-4EB8-AD86-0D91A24F6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E68C4-8542-4347-BF1B-8F096D92F590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A2E2-0AA7-4F29-A1F7-7C1C3233B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07534-0FE7-4805-B501-3A497B34E47D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86514-A4ED-4B7F-A118-D10B4030E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6E676-8BDA-402A-8966-1673DF37D811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B2782-041C-46EF-988F-3A3D26041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B98AB4-F582-4CCE-9FBA-2679F3DC898E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267B50-B38F-43F9-8839-778B44872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0;&#1075;&#1088;&#1091;&#1096;&#1082;&#1072;\&#1053;&#1072;%20&#1082;&#1086;&#1085;&#1082;&#1091;&#1088;&#1089;\&#1070;.%20&#1063;&#1080;&#1095;&#1082;&#1086;&#1074;%20-%20&#1042;&#1099;&#1075;&#1083;&#1103;&#1085;&#1091;&#1083;&#1086;%20&#1089;&#1086;&#1083;&#1085;&#1099;&#1096;&#1082;&#1086;1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0;&#1075;&#1088;&#1091;&#1096;&#1082;&#1072;\&#1053;&#1072;%20&#1082;&#1086;&#1085;&#1082;&#1091;&#1088;&#1089;\&#1047;&#1072;&#1088;&#1103;&#1076;&#1082;&#1072;%20&#1076;&#1083;&#1103;%20&#1076;&#1077;&#1090;&#1077;&#1081;%20&#1087;&#1086;&#1076;%20&#1084;&#1091;&#1079;&#1099;&#1082;&#1091;.%20&#1057;&#1086;&#1083;&#1085;&#1099;&#1096;&#1082;&#1086;%20&#1083;&#1091;&#1095;&#1080;&#1089;&#1090;&#1086;&#1077;.mp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1080;&#1075;&#1088;&#1091;&#1096;&#1082;&#1072;\&#1053;&#1072;%20&#1082;&#1086;&#1085;&#1082;&#1091;&#1088;&#1089;\Muzyka_dlya_malyshej_-_Bethoven_-_Lunnaya_sonata_(xMusic.me).mp3" TargetMode="External"/><Relationship Id="rId1" Type="http://schemas.openxmlformats.org/officeDocument/2006/relationships/audio" Target="file:///E:\&#1080;&#1075;&#1088;&#1091;&#1096;&#1082;&#1072;\&#1053;&#1072;%20&#1082;&#1086;&#1085;&#1082;&#1091;&#1088;&#1089;\&#1070;.%20&#1063;&#1080;&#1095;&#1082;&#1086;&#1074;%20-%20&#1042;&#1099;&#1075;&#1083;&#1103;&#1085;&#1091;&#1083;&#1086;%20&#1089;&#1086;&#1083;&#1085;&#1099;&#1096;&#1082;&#1086;1.mp3" TargetMode="Externa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59;&#1088;&#1086;&#1082;&#1080;1\&#1080;&#1079;&#1086;&#1091;&#1088;&#1086;&#1082;&#1080;\5&#1082;&#1083;\&#1085;&#1072;&#1088;&#1086;&#1076;&#1085;&#1099;&#1077;%20&#1087;&#1088;&#1086;&#1084;&#1099;&#1089;&#1083;&#1099;.%20&#1084;&#1072;&#1090;&#1088;&#1105;&#1096;&#1082;&#1072;\&#1103;&#1088;&#1084;&#1072;&#1088;&#1082;&#1072;.mp3" TargetMode="Externa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0;&#1075;&#1088;&#1091;&#1096;&#1082;&#1072;\&#1053;&#1072;%20&#1082;&#1086;&#1085;&#1082;&#1091;&#1088;&#1089;\&#1050;&#1072;&#1082;%20&#1083;&#1077;&#1087;&#1103;&#1090;%20&#1080;&#1075;&#1088;&#1091;&#1096;&#1082;&#1080;%20&#1080;&#1079;%20&#1075;&#1083;&#1080;&#1085;&#1099;.mp4%20(&#1055;&#1077;&#1088;&#1077;&#1076;&#1077;&#1083;&#1072;&#1085;&#1085;&#1086;&#1077;)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0" y="4247"/>
              <a:ext cx="5760" cy="7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58775" y="5876925"/>
            <a:ext cx="87852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+mn-cs"/>
              </a:rPr>
              <a:t>Солнце вышло из-за тучки, помахало вам ручкой,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+mn-cs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+mn-cs"/>
              </a:rPr>
              <a:t>Обняло, поцеловало и удачи пожелало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3076" name="Picture 4" descr="http://img1.liveinternet.ru/images/attach/c/6/93/818/93818587_Smaylik_animaciya_Solnuyshk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6050"/>
            <a:ext cx="6696075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Ю. Чичков - Выглянуло солнышко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3068638"/>
            <a:ext cx="1096962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60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&amp;Vcy; &amp;scy;&amp;tcy;&amp;ucy;&amp;dcy;&amp;icy;&amp;icy; «&amp;Gcy;&amp;lcy;&amp;icy;&amp;ncy;&amp;yacy;&amp;ncy;&amp;acy;&amp;yacy; &amp;scy;&amp;kcy;&amp;acy;&amp;zcy;&amp;kcy;&amp;acy;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2825"/>
            <a:ext cx="8229600" cy="76517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Тёпловская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игрушка. </a:t>
            </a:r>
            <a:r>
              <a:rPr lang="ru-RU" smtClean="0">
                <a:solidFill>
                  <a:schemeClr val="bg1"/>
                </a:solidFill>
                <a:latin typeface="Arial Black" pitchFamily="34" charset="0"/>
              </a:rPr>
              <a:t>Занятие студии.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12292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2293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2294" name="Rectangle 14"/>
            <p:cNvSpPr>
              <a:spLocks noChangeArrowheads="1"/>
            </p:cNvSpPr>
            <p:nvPr/>
          </p:nvSpPr>
          <p:spPr bwMode="auto">
            <a:xfrm>
              <a:off x="0" y="4247"/>
              <a:ext cx="5760" cy="7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2295" name="Rectangle 15"/>
            <p:cNvSpPr>
              <a:spLocks noChangeArrowheads="1"/>
            </p:cNvSpPr>
            <p:nvPr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229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Отличительные особенности народных глиняных игрушек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</a:b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42988" y="1125538"/>
          <a:ext cx="7129462" cy="5734049"/>
        </p:xfrm>
        <a:graphic>
          <a:graphicData uri="http://schemas.openxmlformats.org/drawingml/2006/table">
            <a:tbl>
              <a:tblPr/>
              <a:tblGrid>
                <a:gridCol w="1537032"/>
                <a:gridCol w="1572502"/>
                <a:gridCol w="2423779"/>
                <a:gridCol w="1596149"/>
              </a:tblGrid>
              <a:tr h="650793">
                <a:tc>
                  <a:txBody>
                    <a:bodyPr/>
                    <a:lstStyle/>
                    <a:p>
                      <a:pPr>
                        <a:spcBef>
                          <a:spcPts val="1368"/>
                        </a:spcBef>
                      </a:pPr>
                      <a:r>
                        <a:rPr lang="ru-RU" sz="900" dirty="0"/>
                        <a:t> </a:t>
                      </a:r>
                    </a:p>
                  </a:txBody>
                  <a:tcPr marL="25997" marR="32496" marT="25999" marB="25999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68"/>
                        </a:spcBef>
                      </a:pPr>
                      <a:r>
                        <a:rPr lang="ru-RU" sz="1200" b="1" dirty="0"/>
                        <a:t>форма</a:t>
                      </a:r>
                      <a:endParaRPr lang="ru-RU" sz="1200" dirty="0"/>
                    </a:p>
                  </a:txBody>
                  <a:tcPr marL="25997" marR="32496" marT="25999" marB="25999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68"/>
                        </a:spcBef>
                      </a:pPr>
                      <a:r>
                        <a:rPr lang="ru-RU" sz="1200" b="1" dirty="0"/>
                        <a:t>орнамент росписи</a:t>
                      </a:r>
                      <a:endParaRPr lang="ru-RU" sz="1200" dirty="0"/>
                    </a:p>
                  </a:txBody>
                  <a:tcPr marL="25997" marR="32496" marT="25999" marB="25999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68"/>
                        </a:spcBef>
                      </a:pPr>
                      <a:r>
                        <a:rPr lang="ru-RU" sz="1200" b="1" dirty="0"/>
                        <a:t>основные цвета, </a:t>
                      </a:r>
                      <a:br>
                        <a:rPr lang="ru-RU" sz="1200" b="1" dirty="0"/>
                      </a:br>
                      <a:r>
                        <a:rPr lang="ru-RU" sz="1200" b="1" dirty="0"/>
                        <a:t>используемые в росписи</a:t>
                      </a:r>
                      <a:endParaRPr lang="ru-RU" sz="1200" dirty="0"/>
                    </a:p>
                  </a:txBody>
                  <a:tcPr marL="25997" marR="25997" marT="25999" marB="25999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378">
                <a:tc>
                  <a:txBody>
                    <a:bodyPr/>
                    <a:lstStyle/>
                    <a:p>
                      <a:pPr algn="ctr">
                        <a:spcBef>
                          <a:spcPts val="1368"/>
                        </a:spcBef>
                      </a:pPr>
                      <a:r>
                        <a:rPr lang="ru-RU" sz="1600" b="1" dirty="0" err="1"/>
                        <a:t>Филимоновские</a:t>
                      </a:r>
                      <a:r>
                        <a:rPr lang="ru-RU" sz="1600" b="1" dirty="0"/>
                        <a:t/>
                      </a:r>
                      <a:br>
                        <a:rPr lang="ru-RU" sz="1600" b="1" dirty="0"/>
                      </a:br>
                      <a:r>
                        <a:rPr lang="ru-RU" sz="1600" b="1" dirty="0"/>
                        <a:t>игрушки</a:t>
                      </a:r>
                      <a:endParaRPr lang="ru-RU" sz="1600" dirty="0"/>
                    </a:p>
                  </a:txBody>
                  <a:tcPr marL="25997" marR="32496" marT="25999" marB="25999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368"/>
                        </a:spcBef>
                      </a:pPr>
                      <a:r>
                        <a:rPr lang="ru-RU" sz="1200" dirty="0"/>
                        <a:t>имеют вытянутые пропорции, мягкие очертания формы, они выглядят изящными, стройными</a:t>
                      </a:r>
                    </a:p>
                  </a:txBody>
                  <a:tcPr marL="25997" marR="32496" marT="25999" marB="25999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368"/>
                        </a:spcAft>
                      </a:pPr>
                      <a:r>
                        <a:rPr lang="ru-RU" sz="1200" dirty="0"/>
                        <a:t>чередующиеся полоски, точки, круги, овалы, звездочки,  треугольники;</a:t>
                      </a:r>
                    </a:p>
                    <a:p>
                      <a:pPr>
                        <a:spcBef>
                          <a:spcPts val="1368"/>
                        </a:spcBef>
                      </a:pPr>
                      <a:r>
                        <a:rPr lang="ru-RU" sz="1200" dirty="0"/>
                        <a:t>бывают и сложные узоры, особенно на юбках у барынь: ветвистая «елочка», яркая «ягодка», лучистая «звездочка» или яркое «солнышко»</a:t>
                      </a:r>
                    </a:p>
                  </a:txBody>
                  <a:tcPr marL="25997" marR="32496" marT="25999" marB="25999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368"/>
                        </a:spcBef>
                      </a:pPr>
                      <a:r>
                        <a:rPr lang="ru-RU" sz="1200" dirty="0"/>
                        <a:t>малиново-красный, желтый, темно-синий, изумрудно-зеленый</a:t>
                      </a:r>
                    </a:p>
                  </a:txBody>
                  <a:tcPr marL="25997" marR="25997" marT="25999" marB="25999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3476">
                <a:tc>
                  <a:txBody>
                    <a:bodyPr/>
                    <a:lstStyle/>
                    <a:p>
                      <a:pPr algn="ctr">
                        <a:spcBef>
                          <a:spcPts val="1368"/>
                        </a:spcBef>
                      </a:pPr>
                      <a:r>
                        <a:rPr lang="ru-RU" sz="1600" b="1" dirty="0" err="1"/>
                        <a:t>Каргопольские</a:t>
                      </a:r>
                      <a:r>
                        <a:rPr lang="ru-RU" sz="1600" b="1" dirty="0"/>
                        <a:t/>
                      </a:r>
                      <a:br>
                        <a:rPr lang="ru-RU" sz="1600" b="1" dirty="0"/>
                      </a:br>
                      <a:r>
                        <a:rPr lang="ru-RU" sz="1600" b="1" dirty="0"/>
                        <a:t>игрушки</a:t>
                      </a:r>
                      <a:endParaRPr lang="ru-RU" sz="1600" dirty="0"/>
                    </a:p>
                  </a:txBody>
                  <a:tcPr marL="25997" marR="32496" marT="25999" marB="25999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368"/>
                        </a:spcBef>
                      </a:pPr>
                      <a:r>
                        <a:rPr lang="ru-RU" sz="1200" dirty="0"/>
                        <a:t>приземисты; они кажутся неуклюжими и тяжеловатыми</a:t>
                      </a:r>
                    </a:p>
                  </a:txBody>
                  <a:tcPr marL="25997" marR="32496" marT="25999" marB="25999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368"/>
                        </a:spcBef>
                      </a:pPr>
                      <a:r>
                        <a:rPr lang="ru-RU" sz="1200" dirty="0"/>
                        <a:t>древние символы Солнца – большие огненно-красные круги, кольца, мотивы зерен, хлебных колосьев, веточек растений, точки, перекрещивающиеся линии, разноцветные черточки</a:t>
                      </a:r>
                    </a:p>
                  </a:txBody>
                  <a:tcPr marL="25997" marR="32496" marT="25999" marB="25999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368"/>
                        </a:spcBef>
                      </a:pPr>
                      <a:r>
                        <a:rPr lang="ru-RU" sz="1200" dirty="0"/>
                        <a:t>черный, красный, желтый, бледно-зеленый, синий</a:t>
                      </a:r>
                    </a:p>
                  </a:txBody>
                  <a:tcPr marL="25997" marR="25997" marT="25999" marB="25999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402">
                <a:tc>
                  <a:txBody>
                    <a:bodyPr/>
                    <a:lstStyle/>
                    <a:p>
                      <a:pPr algn="ctr">
                        <a:spcBef>
                          <a:spcPts val="1368"/>
                        </a:spcBef>
                      </a:pPr>
                      <a:r>
                        <a:rPr lang="ru-RU" sz="1600" b="1" dirty="0"/>
                        <a:t>Дымковские игрушки</a:t>
                      </a:r>
                      <a:endParaRPr lang="ru-RU" sz="1600" dirty="0"/>
                    </a:p>
                  </a:txBody>
                  <a:tcPr marL="25997" marR="32496" marT="25999" marB="25999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368"/>
                        </a:spcBef>
                      </a:pPr>
                      <a:r>
                        <a:rPr lang="ru-RU" sz="1200" dirty="0"/>
                        <a:t>монолитны, силуэт фигурок отличается мягкой плавностью и округлостью</a:t>
                      </a:r>
                    </a:p>
                  </a:txBody>
                  <a:tcPr marL="25997" marR="32496" marT="25999" marB="25999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368"/>
                        </a:spcBef>
                      </a:pPr>
                      <a:r>
                        <a:rPr lang="ru-RU" sz="1200" dirty="0"/>
                        <a:t>кружочки, прямые и волнистые полоски, клеточки, пятна, точки</a:t>
                      </a:r>
                    </a:p>
                  </a:txBody>
                  <a:tcPr marL="25997" marR="32496" marT="25999" marB="25999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368"/>
                        </a:spcBef>
                      </a:pPr>
                      <a:r>
                        <a:rPr lang="ru-RU" sz="1200" dirty="0"/>
                        <a:t>малиновый, красный, зеленый, желтый, оранжевый, синий и даже золотой</a:t>
                      </a:r>
                    </a:p>
                  </a:txBody>
                  <a:tcPr marL="25997" marR="25997" marT="25999" marB="25999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42" name="Rectangle 1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pSp>
        <p:nvGrpSpPr>
          <p:cNvPr id="13343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334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3345" name="Rectangle 14"/>
            <p:cNvSpPr>
              <a:spLocks noChangeArrowheads="1"/>
            </p:cNvSpPr>
            <p:nvPr/>
          </p:nvSpPr>
          <p:spPr bwMode="auto">
            <a:xfrm>
              <a:off x="0" y="4247"/>
              <a:ext cx="5760" cy="7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3346" name="Rectangle 15"/>
            <p:cNvSpPr>
              <a:spLocks noChangeArrowheads="1"/>
            </p:cNvSpPr>
            <p:nvPr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3347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0"/>
          <a:ext cx="9144000" cy="6883400"/>
        </p:xfrm>
        <a:graphic>
          <a:graphicData uri="http://schemas.openxmlformats.org/presentationml/2006/ole">
            <p:oleObj spid="_x0000_s1026" name="Слайд" r:id="rId3" imgW="4570541" imgH="3427323" progId="PowerPoint.Slide.12">
              <p:embed/>
            </p:oleObj>
          </a:graphicData>
        </a:graphic>
      </p:graphicFrame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9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030" name="Rectangle 14"/>
            <p:cNvSpPr>
              <a:spLocks noChangeArrowheads="1"/>
            </p:cNvSpPr>
            <p:nvPr/>
          </p:nvSpPr>
          <p:spPr bwMode="auto">
            <a:xfrm>
              <a:off x="0" y="4247"/>
              <a:ext cx="5760" cy="7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031" name="Rectangle 15"/>
            <p:cNvSpPr>
              <a:spLocks noChangeArrowheads="1"/>
            </p:cNvSpPr>
            <p:nvPr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032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учитель\Desktop\dimkovskay-e1323070273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765175"/>
            <a:ext cx="61341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Дымковская игрушка</a:t>
            </a:r>
          </a:p>
        </p:txBody>
      </p:sp>
      <p:grpSp>
        <p:nvGrpSpPr>
          <p:cNvPr id="14340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342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4343" name="Rectangle 14"/>
            <p:cNvSpPr>
              <a:spLocks noChangeArrowheads="1"/>
            </p:cNvSpPr>
            <p:nvPr/>
          </p:nvSpPr>
          <p:spPr bwMode="auto">
            <a:xfrm>
              <a:off x="0" y="4247"/>
              <a:ext cx="5760" cy="7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4344" name="Rectangle 15"/>
            <p:cNvSpPr>
              <a:spLocks noChangeArrowheads="1"/>
            </p:cNvSpPr>
            <p:nvPr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4345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50825" y="4508500"/>
            <a:ext cx="871378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Этот народный промысел появился в небольшой слободе 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Дымково.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Промысел зародился в далеком прошлом. Самое раннее описание относится к 1811 году, о народном вятском празднике </a:t>
            </a:r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« Свистопляске»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(позднее стали называть «свистунья»).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Традиционными для дымковской игрушки считаются: всадники, индюки, барышни, няньки. Женские фигурки в пышных платьях и в передниках с оборками в шляпах, с зонтиком и сумочкой в руках. 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5364" name="Picture 2" descr="&amp;Ecy;&amp;Lcy;&amp;IEcy;&amp;Mcy;&amp;IEcy;&amp;Ncy;&amp;Tcy;&amp;Ycy; &amp;Dcy;&amp;Ycy;&amp;Mcy;&amp;Kcy;&amp;Ocy;&amp;Vcy;&amp;Scy;&amp;Kcy;&amp;Ocy;&amp;Jcy; &amp;Rcy;&amp;Ocy;&amp;Scy;&amp;Pcy;&amp;Icy;&amp;S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6388" name="Picture 2" descr="http://filimonovskaya-igrushka.ru/data/paysage/P1090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938"/>
            <a:ext cx="9144000" cy="672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C:\Users\Пользователь\Desktop\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7238" y="3573463"/>
            <a:ext cx="2036762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5445224"/>
            <a:ext cx="612068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Филимоново</a:t>
            </a:r>
          </a:p>
        </p:txBody>
      </p:sp>
      <p:grpSp>
        <p:nvGrpSpPr>
          <p:cNvPr id="16391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6392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6393" name="Rectangle 14"/>
            <p:cNvSpPr>
              <a:spLocks noChangeArrowheads="1"/>
            </p:cNvSpPr>
            <p:nvPr/>
          </p:nvSpPr>
          <p:spPr bwMode="auto">
            <a:xfrm>
              <a:off x="0" y="4247"/>
              <a:ext cx="5760" cy="7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6394" name="Rectangle 15"/>
            <p:cNvSpPr>
              <a:spLocks noChangeArrowheads="1"/>
            </p:cNvSpPr>
            <p:nvPr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6395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0" y="3429000"/>
            <a:ext cx="9144000" cy="3429000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Знаменита своими глиняными игрушками и деревня Филимоново под Тулой.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Деревня была построена еще при 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Петре I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.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По легенде деревня</a:t>
            </a: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Филимоново была названа в честь </a:t>
            </a: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деда </a:t>
            </a:r>
            <a:r>
              <a:rPr lang="ru-RU" sz="1600" b="1" dirty="0" err="1" smtClean="0">
                <a:solidFill>
                  <a:srgbClr val="FF0000"/>
                </a:solidFill>
                <a:latin typeface="Arial Black" pitchFamily="34" charset="0"/>
              </a:rPr>
              <a:t>Филимона</a:t>
            </a: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 – мастера игрушечника. 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По данным археологов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филимоновскому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промыслу более 700 лет.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Стилистические особенности остаются неизменными. В лепке - вытянутые пропорции фигур, длинные шеи у людей и животных, в росписи -   трехцветный геометрический орнамент. Глина здесь белая. Она легко тянется, как пластилин. Поэтому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филимоновские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игрушки такие вытянутые – это коровы, олени, козы с длинными полосатыми шеями и большими цветными рогами. Мастера больше всего любили 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малиново-красный цвет, зеленый и фиолетовый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. Наложили краски на жёлтый фон  в виде штрихов, черточек. Этим и отличается игрушка от других. Это самый древний орнамент в геометрическом стиле. 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 smtClean="0">
              <a:solidFill>
                <a:srgbClr val="FF000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7413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7414" name="Rectangle 14"/>
            <p:cNvSpPr>
              <a:spLocks noChangeArrowheads="1"/>
            </p:cNvSpPr>
            <p:nvPr/>
          </p:nvSpPr>
          <p:spPr bwMode="auto">
            <a:xfrm>
              <a:off x="0" y="4247"/>
              <a:ext cx="5760" cy="7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7415" name="Rectangle 15"/>
            <p:cNvSpPr>
              <a:spLocks noChangeArrowheads="1"/>
            </p:cNvSpPr>
            <p:nvPr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741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  <p:pic>
        <p:nvPicPr>
          <p:cNvPr id="17412" name="Picture 12" descr="http://www.mybells.ru/lj/filimonovsk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0"/>
            <a:ext cx="5256212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imag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4274" t="55716" r="25742" b="5713"/>
          <a:stretch>
            <a:fillRect/>
          </a:stretch>
        </p:blipFill>
        <p:spPr>
          <a:xfrm>
            <a:off x="539750" y="2205038"/>
            <a:ext cx="3576638" cy="3776662"/>
          </a:xfrm>
        </p:spPr>
      </p:pic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4787900" y="4941888"/>
            <a:ext cx="3538538" cy="1657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4787900" y="4941888"/>
            <a:ext cx="3538538" cy="207962"/>
          </a:xfrm>
          <a:prstGeom prst="rect">
            <a:avLst/>
          </a:prstGeom>
          <a:solidFill>
            <a:srgbClr val="00FF00"/>
          </a:solidFill>
          <a:ln w="9525">
            <a:solidFill>
              <a:srgbClr val="66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4787900" y="6391275"/>
            <a:ext cx="3538538" cy="207963"/>
          </a:xfrm>
          <a:prstGeom prst="rect">
            <a:avLst/>
          </a:prstGeom>
          <a:solidFill>
            <a:srgbClr val="00FF00"/>
          </a:solidFill>
          <a:ln w="9525">
            <a:solidFill>
              <a:srgbClr val="66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38" name="Rectangle 9"/>
          <p:cNvSpPr>
            <a:spLocks noChangeArrowheads="1"/>
          </p:cNvSpPr>
          <p:nvPr/>
        </p:nvSpPr>
        <p:spPr bwMode="auto">
          <a:xfrm>
            <a:off x="4787900" y="5719763"/>
            <a:ext cx="3600450" cy="3095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39" name="Rectangle 10"/>
          <p:cNvSpPr>
            <a:spLocks noChangeArrowheads="1"/>
          </p:cNvSpPr>
          <p:nvPr/>
        </p:nvSpPr>
        <p:spPr bwMode="auto">
          <a:xfrm>
            <a:off x="4787900" y="5821363"/>
            <a:ext cx="3538538" cy="103187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40" name="Rectangle 15"/>
          <p:cNvSpPr>
            <a:spLocks noChangeArrowheads="1"/>
          </p:cNvSpPr>
          <p:nvPr/>
        </p:nvSpPr>
        <p:spPr bwMode="auto">
          <a:xfrm>
            <a:off x="179388" y="765175"/>
            <a:ext cx="1223962" cy="1152525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41" name="Rectangle 16"/>
          <p:cNvSpPr>
            <a:spLocks noChangeArrowheads="1"/>
          </p:cNvSpPr>
          <p:nvPr/>
        </p:nvSpPr>
        <p:spPr bwMode="auto">
          <a:xfrm>
            <a:off x="1476375" y="765175"/>
            <a:ext cx="1223963" cy="1152525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42" name="Rectangle 17"/>
          <p:cNvSpPr>
            <a:spLocks noChangeArrowheads="1"/>
          </p:cNvSpPr>
          <p:nvPr/>
        </p:nvSpPr>
        <p:spPr bwMode="auto">
          <a:xfrm>
            <a:off x="2771775" y="765175"/>
            <a:ext cx="1223963" cy="1152525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pic>
        <p:nvPicPr>
          <p:cNvPr id="18443" name="Picture 18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3924300" y="188913"/>
            <a:ext cx="506412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44" name="Group 34"/>
          <p:cNvGrpSpPr>
            <a:grpSpLocks/>
          </p:cNvGrpSpPr>
          <p:nvPr/>
        </p:nvGrpSpPr>
        <p:grpSpPr bwMode="auto">
          <a:xfrm>
            <a:off x="5076825" y="5157788"/>
            <a:ext cx="503238" cy="576262"/>
            <a:chOff x="3198" y="3249"/>
            <a:chExt cx="317" cy="363"/>
          </a:xfrm>
        </p:grpSpPr>
        <p:sp>
          <p:nvSpPr>
            <p:cNvPr id="18487" name="Rectangle 20"/>
            <p:cNvSpPr>
              <a:spLocks noChangeArrowheads="1"/>
            </p:cNvSpPr>
            <p:nvPr/>
          </p:nvSpPr>
          <p:spPr bwMode="auto">
            <a:xfrm>
              <a:off x="3334" y="3249"/>
              <a:ext cx="46" cy="363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rgbClr val="FF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8488" name="Line 28"/>
            <p:cNvSpPr>
              <a:spLocks noChangeShapeType="1"/>
            </p:cNvSpPr>
            <p:nvPr/>
          </p:nvSpPr>
          <p:spPr bwMode="auto">
            <a:xfrm>
              <a:off x="3198" y="3249"/>
              <a:ext cx="136" cy="90"/>
            </a:xfrm>
            <a:prstGeom prst="line">
              <a:avLst/>
            </a:prstGeom>
            <a:noFill/>
            <a:ln w="5715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9" name="Line 29"/>
            <p:cNvSpPr>
              <a:spLocks noChangeShapeType="1"/>
            </p:cNvSpPr>
            <p:nvPr/>
          </p:nvSpPr>
          <p:spPr bwMode="auto">
            <a:xfrm>
              <a:off x="3198" y="3385"/>
              <a:ext cx="136" cy="90"/>
            </a:xfrm>
            <a:prstGeom prst="line">
              <a:avLst/>
            </a:prstGeom>
            <a:noFill/>
            <a:ln w="5715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0" name="Line 30"/>
            <p:cNvSpPr>
              <a:spLocks noChangeShapeType="1"/>
            </p:cNvSpPr>
            <p:nvPr/>
          </p:nvSpPr>
          <p:spPr bwMode="auto">
            <a:xfrm>
              <a:off x="3198" y="3521"/>
              <a:ext cx="136" cy="90"/>
            </a:xfrm>
            <a:prstGeom prst="line">
              <a:avLst/>
            </a:prstGeom>
            <a:noFill/>
            <a:ln w="5715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1" name="Line 31"/>
            <p:cNvSpPr>
              <a:spLocks noChangeShapeType="1"/>
            </p:cNvSpPr>
            <p:nvPr/>
          </p:nvSpPr>
          <p:spPr bwMode="auto">
            <a:xfrm flipH="1">
              <a:off x="3379" y="3249"/>
              <a:ext cx="136" cy="90"/>
            </a:xfrm>
            <a:prstGeom prst="line">
              <a:avLst/>
            </a:prstGeom>
            <a:noFill/>
            <a:ln w="5715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2" name="Line 32"/>
            <p:cNvSpPr>
              <a:spLocks noChangeShapeType="1"/>
            </p:cNvSpPr>
            <p:nvPr/>
          </p:nvSpPr>
          <p:spPr bwMode="auto">
            <a:xfrm flipH="1">
              <a:off x="3334" y="3385"/>
              <a:ext cx="181" cy="136"/>
            </a:xfrm>
            <a:prstGeom prst="line">
              <a:avLst/>
            </a:prstGeom>
            <a:noFill/>
            <a:ln w="5715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3" name="Line 33"/>
            <p:cNvSpPr>
              <a:spLocks noChangeShapeType="1"/>
            </p:cNvSpPr>
            <p:nvPr/>
          </p:nvSpPr>
          <p:spPr bwMode="auto">
            <a:xfrm flipH="1">
              <a:off x="3379" y="3521"/>
              <a:ext cx="136" cy="90"/>
            </a:xfrm>
            <a:prstGeom prst="line">
              <a:avLst/>
            </a:prstGeom>
            <a:noFill/>
            <a:ln w="5715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445" name="Group 35"/>
          <p:cNvGrpSpPr>
            <a:grpSpLocks/>
          </p:cNvGrpSpPr>
          <p:nvPr/>
        </p:nvGrpSpPr>
        <p:grpSpPr bwMode="auto">
          <a:xfrm>
            <a:off x="5940425" y="5157788"/>
            <a:ext cx="503238" cy="576262"/>
            <a:chOff x="3198" y="3249"/>
            <a:chExt cx="317" cy="363"/>
          </a:xfrm>
        </p:grpSpPr>
        <p:sp>
          <p:nvSpPr>
            <p:cNvPr id="18480" name="Rectangle 36"/>
            <p:cNvSpPr>
              <a:spLocks noChangeArrowheads="1"/>
            </p:cNvSpPr>
            <p:nvPr/>
          </p:nvSpPr>
          <p:spPr bwMode="auto">
            <a:xfrm>
              <a:off x="3334" y="3249"/>
              <a:ext cx="46" cy="363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rgbClr val="FF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8481" name="Line 37"/>
            <p:cNvSpPr>
              <a:spLocks noChangeShapeType="1"/>
            </p:cNvSpPr>
            <p:nvPr/>
          </p:nvSpPr>
          <p:spPr bwMode="auto">
            <a:xfrm>
              <a:off x="3198" y="3249"/>
              <a:ext cx="136" cy="90"/>
            </a:xfrm>
            <a:prstGeom prst="line">
              <a:avLst/>
            </a:prstGeom>
            <a:noFill/>
            <a:ln w="5715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2" name="Line 38"/>
            <p:cNvSpPr>
              <a:spLocks noChangeShapeType="1"/>
            </p:cNvSpPr>
            <p:nvPr/>
          </p:nvSpPr>
          <p:spPr bwMode="auto">
            <a:xfrm>
              <a:off x="3198" y="3385"/>
              <a:ext cx="136" cy="90"/>
            </a:xfrm>
            <a:prstGeom prst="line">
              <a:avLst/>
            </a:prstGeom>
            <a:noFill/>
            <a:ln w="5715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3" name="Line 39"/>
            <p:cNvSpPr>
              <a:spLocks noChangeShapeType="1"/>
            </p:cNvSpPr>
            <p:nvPr/>
          </p:nvSpPr>
          <p:spPr bwMode="auto">
            <a:xfrm>
              <a:off x="3198" y="3521"/>
              <a:ext cx="136" cy="90"/>
            </a:xfrm>
            <a:prstGeom prst="line">
              <a:avLst/>
            </a:prstGeom>
            <a:noFill/>
            <a:ln w="5715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4" name="Line 40"/>
            <p:cNvSpPr>
              <a:spLocks noChangeShapeType="1"/>
            </p:cNvSpPr>
            <p:nvPr/>
          </p:nvSpPr>
          <p:spPr bwMode="auto">
            <a:xfrm flipH="1">
              <a:off x="3379" y="3249"/>
              <a:ext cx="136" cy="90"/>
            </a:xfrm>
            <a:prstGeom prst="line">
              <a:avLst/>
            </a:prstGeom>
            <a:noFill/>
            <a:ln w="5715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5" name="Line 41"/>
            <p:cNvSpPr>
              <a:spLocks noChangeShapeType="1"/>
            </p:cNvSpPr>
            <p:nvPr/>
          </p:nvSpPr>
          <p:spPr bwMode="auto">
            <a:xfrm flipH="1">
              <a:off x="3334" y="3385"/>
              <a:ext cx="181" cy="136"/>
            </a:xfrm>
            <a:prstGeom prst="line">
              <a:avLst/>
            </a:prstGeom>
            <a:noFill/>
            <a:ln w="5715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6" name="Line 42"/>
            <p:cNvSpPr>
              <a:spLocks noChangeShapeType="1"/>
            </p:cNvSpPr>
            <p:nvPr/>
          </p:nvSpPr>
          <p:spPr bwMode="auto">
            <a:xfrm flipH="1">
              <a:off x="3379" y="3521"/>
              <a:ext cx="136" cy="90"/>
            </a:xfrm>
            <a:prstGeom prst="line">
              <a:avLst/>
            </a:prstGeom>
            <a:noFill/>
            <a:ln w="5715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446" name="Group 43"/>
          <p:cNvGrpSpPr>
            <a:grpSpLocks/>
          </p:cNvGrpSpPr>
          <p:nvPr/>
        </p:nvGrpSpPr>
        <p:grpSpPr bwMode="auto">
          <a:xfrm>
            <a:off x="6804025" y="5157788"/>
            <a:ext cx="503238" cy="576262"/>
            <a:chOff x="3198" y="3249"/>
            <a:chExt cx="317" cy="363"/>
          </a:xfrm>
        </p:grpSpPr>
        <p:sp>
          <p:nvSpPr>
            <p:cNvPr id="18473" name="Rectangle 44"/>
            <p:cNvSpPr>
              <a:spLocks noChangeArrowheads="1"/>
            </p:cNvSpPr>
            <p:nvPr/>
          </p:nvSpPr>
          <p:spPr bwMode="auto">
            <a:xfrm>
              <a:off x="3334" y="3249"/>
              <a:ext cx="46" cy="363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rgbClr val="FF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8474" name="Line 45"/>
            <p:cNvSpPr>
              <a:spLocks noChangeShapeType="1"/>
            </p:cNvSpPr>
            <p:nvPr/>
          </p:nvSpPr>
          <p:spPr bwMode="auto">
            <a:xfrm>
              <a:off x="3198" y="3249"/>
              <a:ext cx="136" cy="90"/>
            </a:xfrm>
            <a:prstGeom prst="line">
              <a:avLst/>
            </a:prstGeom>
            <a:noFill/>
            <a:ln w="5715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5" name="Line 46"/>
            <p:cNvSpPr>
              <a:spLocks noChangeShapeType="1"/>
            </p:cNvSpPr>
            <p:nvPr/>
          </p:nvSpPr>
          <p:spPr bwMode="auto">
            <a:xfrm>
              <a:off x="3198" y="3385"/>
              <a:ext cx="136" cy="90"/>
            </a:xfrm>
            <a:prstGeom prst="line">
              <a:avLst/>
            </a:prstGeom>
            <a:noFill/>
            <a:ln w="5715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6" name="Line 47"/>
            <p:cNvSpPr>
              <a:spLocks noChangeShapeType="1"/>
            </p:cNvSpPr>
            <p:nvPr/>
          </p:nvSpPr>
          <p:spPr bwMode="auto">
            <a:xfrm>
              <a:off x="3198" y="3521"/>
              <a:ext cx="136" cy="90"/>
            </a:xfrm>
            <a:prstGeom prst="line">
              <a:avLst/>
            </a:prstGeom>
            <a:noFill/>
            <a:ln w="5715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7" name="Line 48"/>
            <p:cNvSpPr>
              <a:spLocks noChangeShapeType="1"/>
            </p:cNvSpPr>
            <p:nvPr/>
          </p:nvSpPr>
          <p:spPr bwMode="auto">
            <a:xfrm flipH="1">
              <a:off x="3379" y="3249"/>
              <a:ext cx="136" cy="90"/>
            </a:xfrm>
            <a:prstGeom prst="line">
              <a:avLst/>
            </a:prstGeom>
            <a:noFill/>
            <a:ln w="5715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8" name="Line 49"/>
            <p:cNvSpPr>
              <a:spLocks noChangeShapeType="1"/>
            </p:cNvSpPr>
            <p:nvPr/>
          </p:nvSpPr>
          <p:spPr bwMode="auto">
            <a:xfrm flipH="1">
              <a:off x="3334" y="3385"/>
              <a:ext cx="181" cy="136"/>
            </a:xfrm>
            <a:prstGeom prst="line">
              <a:avLst/>
            </a:prstGeom>
            <a:noFill/>
            <a:ln w="5715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9" name="Line 50"/>
            <p:cNvSpPr>
              <a:spLocks noChangeShapeType="1"/>
            </p:cNvSpPr>
            <p:nvPr/>
          </p:nvSpPr>
          <p:spPr bwMode="auto">
            <a:xfrm flipH="1">
              <a:off x="3379" y="3521"/>
              <a:ext cx="136" cy="90"/>
            </a:xfrm>
            <a:prstGeom prst="line">
              <a:avLst/>
            </a:prstGeom>
            <a:noFill/>
            <a:ln w="5715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447" name="Group 51"/>
          <p:cNvGrpSpPr>
            <a:grpSpLocks/>
          </p:cNvGrpSpPr>
          <p:nvPr/>
        </p:nvGrpSpPr>
        <p:grpSpPr bwMode="auto">
          <a:xfrm>
            <a:off x="7667625" y="5157788"/>
            <a:ext cx="503238" cy="576262"/>
            <a:chOff x="3198" y="3249"/>
            <a:chExt cx="317" cy="363"/>
          </a:xfrm>
        </p:grpSpPr>
        <p:sp>
          <p:nvSpPr>
            <p:cNvPr id="18466" name="Rectangle 52"/>
            <p:cNvSpPr>
              <a:spLocks noChangeArrowheads="1"/>
            </p:cNvSpPr>
            <p:nvPr/>
          </p:nvSpPr>
          <p:spPr bwMode="auto">
            <a:xfrm>
              <a:off x="3334" y="3249"/>
              <a:ext cx="46" cy="363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rgbClr val="FF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8467" name="Line 53"/>
            <p:cNvSpPr>
              <a:spLocks noChangeShapeType="1"/>
            </p:cNvSpPr>
            <p:nvPr/>
          </p:nvSpPr>
          <p:spPr bwMode="auto">
            <a:xfrm>
              <a:off x="3198" y="3249"/>
              <a:ext cx="136" cy="90"/>
            </a:xfrm>
            <a:prstGeom prst="line">
              <a:avLst/>
            </a:prstGeom>
            <a:noFill/>
            <a:ln w="5715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8" name="Line 54"/>
            <p:cNvSpPr>
              <a:spLocks noChangeShapeType="1"/>
            </p:cNvSpPr>
            <p:nvPr/>
          </p:nvSpPr>
          <p:spPr bwMode="auto">
            <a:xfrm>
              <a:off x="3198" y="3385"/>
              <a:ext cx="136" cy="90"/>
            </a:xfrm>
            <a:prstGeom prst="line">
              <a:avLst/>
            </a:prstGeom>
            <a:noFill/>
            <a:ln w="5715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9" name="Line 55"/>
            <p:cNvSpPr>
              <a:spLocks noChangeShapeType="1"/>
            </p:cNvSpPr>
            <p:nvPr/>
          </p:nvSpPr>
          <p:spPr bwMode="auto">
            <a:xfrm>
              <a:off x="3198" y="3521"/>
              <a:ext cx="136" cy="90"/>
            </a:xfrm>
            <a:prstGeom prst="line">
              <a:avLst/>
            </a:prstGeom>
            <a:noFill/>
            <a:ln w="5715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0" name="Line 56"/>
            <p:cNvSpPr>
              <a:spLocks noChangeShapeType="1"/>
            </p:cNvSpPr>
            <p:nvPr/>
          </p:nvSpPr>
          <p:spPr bwMode="auto">
            <a:xfrm flipH="1">
              <a:off x="3379" y="3249"/>
              <a:ext cx="136" cy="90"/>
            </a:xfrm>
            <a:prstGeom prst="line">
              <a:avLst/>
            </a:prstGeom>
            <a:noFill/>
            <a:ln w="5715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1" name="Line 57"/>
            <p:cNvSpPr>
              <a:spLocks noChangeShapeType="1"/>
            </p:cNvSpPr>
            <p:nvPr/>
          </p:nvSpPr>
          <p:spPr bwMode="auto">
            <a:xfrm flipH="1">
              <a:off x="3334" y="3385"/>
              <a:ext cx="181" cy="136"/>
            </a:xfrm>
            <a:prstGeom prst="line">
              <a:avLst/>
            </a:prstGeom>
            <a:noFill/>
            <a:ln w="5715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2" name="Line 58"/>
            <p:cNvSpPr>
              <a:spLocks noChangeShapeType="1"/>
            </p:cNvSpPr>
            <p:nvPr/>
          </p:nvSpPr>
          <p:spPr bwMode="auto">
            <a:xfrm flipH="1">
              <a:off x="3379" y="3521"/>
              <a:ext cx="136" cy="90"/>
            </a:xfrm>
            <a:prstGeom prst="line">
              <a:avLst/>
            </a:prstGeom>
            <a:noFill/>
            <a:ln w="5715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48" name="Rectangle 59"/>
          <p:cNvSpPr>
            <a:spLocks noChangeArrowheads="1"/>
          </p:cNvSpPr>
          <p:nvPr/>
        </p:nvSpPr>
        <p:spPr bwMode="auto">
          <a:xfrm>
            <a:off x="4859338" y="6021388"/>
            <a:ext cx="144462" cy="360362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49" name="Rectangle 60"/>
          <p:cNvSpPr>
            <a:spLocks noChangeArrowheads="1"/>
          </p:cNvSpPr>
          <p:nvPr/>
        </p:nvSpPr>
        <p:spPr bwMode="auto">
          <a:xfrm>
            <a:off x="5148263" y="6021388"/>
            <a:ext cx="144462" cy="3603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50" name="Rectangle 61"/>
          <p:cNvSpPr>
            <a:spLocks noChangeArrowheads="1"/>
          </p:cNvSpPr>
          <p:nvPr/>
        </p:nvSpPr>
        <p:spPr bwMode="auto">
          <a:xfrm>
            <a:off x="5508625" y="6021388"/>
            <a:ext cx="144463" cy="360362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51" name="Rectangle 62"/>
          <p:cNvSpPr>
            <a:spLocks noChangeArrowheads="1"/>
          </p:cNvSpPr>
          <p:nvPr/>
        </p:nvSpPr>
        <p:spPr bwMode="auto">
          <a:xfrm>
            <a:off x="5867400" y="6021388"/>
            <a:ext cx="144463" cy="360362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52" name="Rectangle 63"/>
          <p:cNvSpPr>
            <a:spLocks noChangeArrowheads="1"/>
          </p:cNvSpPr>
          <p:nvPr/>
        </p:nvSpPr>
        <p:spPr bwMode="auto">
          <a:xfrm>
            <a:off x="6156325" y="6021388"/>
            <a:ext cx="144463" cy="3603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53" name="Rectangle 64"/>
          <p:cNvSpPr>
            <a:spLocks noChangeArrowheads="1"/>
          </p:cNvSpPr>
          <p:nvPr/>
        </p:nvSpPr>
        <p:spPr bwMode="auto">
          <a:xfrm>
            <a:off x="6516688" y="6021388"/>
            <a:ext cx="144462" cy="360362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54" name="Rectangle 65"/>
          <p:cNvSpPr>
            <a:spLocks noChangeArrowheads="1"/>
          </p:cNvSpPr>
          <p:nvPr/>
        </p:nvSpPr>
        <p:spPr bwMode="auto">
          <a:xfrm>
            <a:off x="6875463" y="6021388"/>
            <a:ext cx="144462" cy="360362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55" name="Rectangle 66"/>
          <p:cNvSpPr>
            <a:spLocks noChangeArrowheads="1"/>
          </p:cNvSpPr>
          <p:nvPr/>
        </p:nvSpPr>
        <p:spPr bwMode="auto">
          <a:xfrm>
            <a:off x="7164388" y="6021388"/>
            <a:ext cx="144462" cy="3603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56" name="Rectangle 67"/>
          <p:cNvSpPr>
            <a:spLocks noChangeArrowheads="1"/>
          </p:cNvSpPr>
          <p:nvPr/>
        </p:nvSpPr>
        <p:spPr bwMode="auto">
          <a:xfrm>
            <a:off x="7524750" y="6021388"/>
            <a:ext cx="144463" cy="360362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57" name="Rectangle 68"/>
          <p:cNvSpPr>
            <a:spLocks noChangeArrowheads="1"/>
          </p:cNvSpPr>
          <p:nvPr/>
        </p:nvSpPr>
        <p:spPr bwMode="auto">
          <a:xfrm>
            <a:off x="7812088" y="6021388"/>
            <a:ext cx="144462" cy="360362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58" name="Rectangle 69"/>
          <p:cNvSpPr>
            <a:spLocks noChangeArrowheads="1"/>
          </p:cNvSpPr>
          <p:nvPr/>
        </p:nvSpPr>
        <p:spPr bwMode="auto">
          <a:xfrm>
            <a:off x="8101013" y="6021388"/>
            <a:ext cx="144462" cy="3603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59" name="Rectangle 70"/>
          <p:cNvSpPr>
            <a:spLocks noChangeArrowheads="1"/>
          </p:cNvSpPr>
          <p:nvPr/>
        </p:nvSpPr>
        <p:spPr bwMode="auto">
          <a:xfrm>
            <a:off x="179388" y="188913"/>
            <a:ext cx="395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</a:rPr>
              <a:t>Филимоновский  орнамент</a:t>
            </a:r>
          </a:p>
        </p:txBody>
      </p:sp>
      <p:grpSp>
        <p:nvGrpSpPr>
          <p:cNvPr id="18460" name="Group 7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8462" name="Rectangle 72"/>
            <p:cNvSpPr>
              <a:spLocks noChangeArrowheads="1"/>
            </p:cNvSpPr>
            <p:nvPr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8463" name="Rectangle 73"/>
            <p:cNvSpPr>
              <a:spLocks noChangeArrowheads="1"/>
            </p:cNvSpPr>
            <p:nvPr/>
          </p:nvSpPr>
          <p:spPr bwMode="auto">
            <a:xfrm>
              <a:off x="0" y="4247"/>
              <a:ext cx="5760" cy="7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8464" name="Rectangle 74"/>
            <p:cNvSpPr>
              <a:spLocks noChangeArrowheads="1"/>
            </p:cNvSpPr>
            <p:nvPr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8465" name="Rectangle 75"/>
            <p:cNvSpPr>
              <a:spLocks noChangeArrowheads="1"/>
            </p:cNvSpPr>
            <p:nvPr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  <p:sp>
        <p:nvSpPr>
          <p:cNvPr id="18461" name="Text Box 76"/>
          <p:cNvSpPr txBox="1">
            <a:spLocks noChangeArrowheads="1"/>
          </p:cNvSpPr>
          <p:nvPr/>
        </p:nvSpPr>
        <p:spPr bwMode="auto">
          <a:xfrm>
            <a:off x="3419475" y="6308725"/>
            <a:ext cx="1258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accent2"/>
                </a:solidFill>
                <a:latin typeface="Calibri" pitchFamily="34" charset="0"/>
              </a:rPr>
              <a:t>слайд18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Пользователь\Desktop\2226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0"/>
            <a:ext cx="51117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C:\Users\Пользователь\Desktop\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3357563"/>
            <a:ext cx="52927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195736" y="5733256"/>
            <a:ext cx="532859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Каргополь</a:t>
            </a:r>
          </a:p>
        </p:txBody>
      </p:sp>
      <p:grpSp>
        <p:nvGrpSpPr>
          <p:cNvPr id="19461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9462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9463" name="Rectangle 14"/>
            <p:cNvSpPr>
              <a:spLocks noChangeArrowheads="1"/>
            </p:cNvSpPr>
            <p:nvPr/>
          </p:nvSpPr>
          <p:spPr bwMode="auto">
            <a:xfrm>
              <a:off x="0" y="4247"/>
              <a:ext cx="5760" cy="7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9464" name="Rectangle 15"/>
            <p:cNvSpPr>
              <a:spLocks noChangeArrowheads="1"/>
            </p:cNvSpPr>
            <p:nvPr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9465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1.liveinternet.ru/images/attach/c/0/44/644/44644243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8013" y="4559300"/>
            <a:ext cx="3455987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1009650" y="1806575"/>
            <a:ext cx="2698750" cy="4052888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484" name="Picture 2" descr="C:\Users\учитель\Desktop\ee23f15c7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260350"/>
            <a:ext cx="40259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4572000" y="0"/>
            <a:ext cx="457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ngsanaUPC" pitchFamily="18" charset="-34"/>
              </a:rPr>
              <a:t>На севере России, недалеко от Архангельска, в городе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ngsanaUPC" pitchFamily="18" charset="-34"/>
              </a:rPr>
              <a:t>Каргополе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ngsanaUPC" pitchFamily="18" charset="-34"/>
              </a:rPr>
              <a:t>, делают совсем другие игрушки.                                                                                                                 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ngsanaUPC" pitchFamily="18" charset="-34"/>
              </a:rPr>
              <a:t>Каргопольские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ngsanaUPC" pitchFamily="18" charset="-34"/>
              </a:rPr>
              <a:t> мастера любят лепить крестьянок в платьях и барынь в шляпах, идущих с базара с покупками, мужиков – гармонистов в лаптях и кафтанах. У них широкие лица и полные фигуры. В работе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ngsanaUPC" pitchFamily="18" charset="-34"/>
              </a:rPr>
              <a:t>каргопольских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ngsanaUPC" pitchFamily="18" charset="-34"/>
              </a:rPr>
              <a:t> мастеров было свое разделение труда: лепили игрушку, как правило, мужики, а расписывали – женщины. 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ngsanaUPC" pitchFamily="18" charset="-34"/>
              </a:rPr>
              <a:t>Бородатый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ngsanaUPC" pitchFamily="18" charset="-34"/>
              </a:rPr>
              <a:t>Полкан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ngsanaUPC" pitchFamily="18" charset="-34"/>
              </a:rPr>
              <a:t>  символ Бога-Солнца</a:t>
            </a:r>
          </a:p>
        </p:txBody>
      </p:sp>
      <p:grpSp>
        <p:nvGrpSpPr>
          <p:cNvPr id="20486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487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0488" name="Rectangle 14"/>
            <p:cNvSpPr>
              <a:spLocks noChangeArrowheads="1"/>
            </p:cNvSpPr>
            <p:nvPr/>
          </p:nvSpPr>
          <p:spPr bwMode="auto">
            <a:xfrm>
              <a:off x="0" y="4247"/>
              <a:ext cx="5760" cy="7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0489" name="Rectangle 15"/>
            <p:cNvSpPr>
              <a:spLocks noChangeArrowheads="1"/>
            </p:cNvSpPr>
            <p:nvPr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0490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260350"/>
            <a:ext cx="8964612" cy="586581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Материалы для познавательной и      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творческой деятельности: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1.Карточки «Дополни предложение», ручки для работы с карточкой;                                                                                                                         </a:t>
            </a:r>
            <a:r>
              <a:rPr lang="ru-RU" b="1" dirty="0" smtClean="0">
                <a:solidFill>
                  <a:srgbClr val="EC6E06"/>
                </a:solidFill>
                <a:latin typeface="Times New Roman" pitchFamily="18" charset="0"/>
                <a:cs typeface="Times New Roman" pitchFamily="18" charset="0"/>
              </a:rPr>
              <a:t>2.Учебные таблицы «Особенности росписи игрушки», маркеры для работы с таблицей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                                                                                                                                                       </a:t>
            </a:r>
            <a:r>
              <a:rPr lang="ru-RU" b="1" dirty="0" smtClean="0">
                <a:solidFill>
                  <a:srgbClr val="09BB1E"/>
                </a:solidFill>
                <a:latin typeface="Times New Roman" pitchFamily="18" charset="0"/>
                <a:cs typeface="Times New Roman" pitchFamily="18" charset="0"/>
              </a:rPr>
              <a:t>3.Ленточки-повязки;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Формы игрушек, дополнительный лист-черновик;                                                                                                                                                                  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5.Гуашь, палитры, стаканчики -непроливайки, салфетки, кисточки разных размеров, ватные палочки.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grpSp>
        <p:nvGrpSpPr>
          <p:cNvPr id="4099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00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4101" name="Rectangle 7"/>
            <p:cNvSpPr>
              <a:spLocks noChangeArrowheads="1"/>
            </p:cNvSpPr>
            <p:nvPr/>
          </p:nvSpPr>
          <p:spPr bwMode="auto">
            <a:xfrm>
              <a:off x="0" y="4247"/>
              <a:ext cx="5760" cy="7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4102" name="Rectangle 8"/>
            <p:cNvSpPr>
              <a:spLocks noChangeArrowheads="1"/>
            </p:cNvSpPr>
            <p:nvPr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4103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 descr="http://gorod70.ru/upload/files/04/53/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7188" y="3141663"/>
            <a:ext cx="3706812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http://geophoto.ru/large/kdr00554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0800"/>
            <a:ext cx="436721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 descr="http://geophoto.ru/large/kdr00565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0691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AutoShape 10" descr="http://handclub.ru/media/img/items/2010/05/25/127478581759094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Calibri" pitchFamily="34" charset="0"/>
            </a:endParaRPr>
          </a:p>
        </p:txBody>
      </p:sp>
      <p:pic>
        <p:nvPicPr>
          <p:cNvPr id="21510" name="Picture 12" descr="http://handclub.ru/media/img/items/2010/05/25/127478581759094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103688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Прямоугольник 12"/>
          <p:cNvSpPr>
            <a:spLocks noChangeArrowheads="1"/>
          </p:cNvSpPr>
          <p:nvPr/>
        </p:nvSpPr>
        <p:spPr bwMode="auto">
          <a:xfrm>
            <a:off x="0" y="3284538"/>
            <a:ext cx="5580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latin typeface="Calibri" pitchFamily="34" charset="0"/>
              </a:rPr>
              <a:t>Каргопольская</a:t>
            </a:r>
            <a:r>
              <a:rPr lang="ru-RU" altLang="ru-RU" sz="2800">
                <a:latin typeface="Calibri" pitchFamily="34" charset="0"/>
              </a:rPr>
              <a:t> глиняная </a:t>
            </a:r>
            <a:r>
              <a:rPr lang="ru-RU" altLang="ru-RU" sz="2800" b="1">
                <a:latin typeface="Calibri" pitchFamily="34" charset="0"/>
              </a:rPr>
              <a:t>игрушка</a:t>
            </a:r>
            <a:r>
              <a:rPr lang="ru-RU" altLang="ru-RU" sz="2800">
                <a:latin typeface="Calibri" pitchFamily="34" charset="0"/>
              </a:rPr>
              <a:t>.</a:t>
            </a:r>
          </a:p>
        </p:txBody>
      </p:sp>
      <p:grpSp>
        <p:nvGrpSpPr>
          <p:cNvPr id="21512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1513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1514" name="Rectangle 14"/>
            <p:cNvSpPr>
              <a:spLocks noChangeArrowheads="1"/>
            </p:cNvSpPr>
            <p:nvPr/>
          </p:nvSpPr>
          <p:spPr bwMode="auto">
            <a:xfrm>
              <a:off x="0" y="4247"/>
              <a:ext cx="5760" cy="7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1515" name="Rectangle 15"/>
            <p:cNvSpPr>
              <a:spLocks noChangeArrowheads="1"/>
            </p:cNvSpPr>
            <p:nvPr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151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2532" name="Picture 2" descr="&amp;Ecy;&amp;Lcy;&amp;IEcy;&amp;Mcy;&amp;IEcy;&amp;Ncy;&amp;Tcy;&amp;Ycy; &amp;Kcy;&amp;Acy;&amp;Rcy;&amp;Gcy;&amp;Ocy;&amp;Pcy;&amp;Ocy;&amp;Lcy;&amp;SOFTcy;&amp;Scy;&amp;Kcy;&amp;Ocy;&amp;Jcy; &amp;Rcy;&amp;Ocy;&amp;Scy;&amp;Pcy;&amp;Icy;&amp;S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3556" name="Picture 2" descr="&amp;Ecy;&amp;Lcy;&amp;IEcy;&amp;Mcy;&amp;IEcy;&amp;Ncy;&amp;Tcy;&amp;Ycy; &amp;Kcy;&amp;Acy;&amp;Rcy;&amp;Gcy;&amp;Ocy;&amp;Pcy;&amp;Ocy;&amp;Lcy;&amp;SOFTcy;&amp;Scy;&amp;Kcy;&amp;Ocy;&amp;Jcy; &amp;Rcy;&amp;Ocy;&amp;Scy;&amp;Pcy;&amp;Icy;&amp;S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7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3558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3559" name="Rectangle 14"/>
            <p:cNvSpPr>
              <a:spLocks noChangeArrowheads="1"/>
            </p:cNvSpPr>
            <p:nvPr/>
          </p:nvSpPr>
          <p:spPr bwMode="auto">
            <a:xfrm>
              <a:off x="0" y="4247"/>
              <a:ext cx="5760" cy="7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3560" name="Rectangle 15"/>
            <p:cNvSpPr>
              <a:spLocks noChangeArrowheads="1"/>
            </p:cNvSpPr>
            <p:nvPr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3561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 descr="https://upload.wikimedia.org/wikipedia/commons/6/6d/%D0%A1%D0%B5%D0%BC%D0%B0%D0%BD%D1%82%D0%B8%D0%BA%D0%B0_%D0%B7%D0%BD%D0%B0%D0%BA%D0%B0_%D0%A1%D1%82%D0%B0%D1%80%D0%BE%D0%BE%D1%81%D0%BA%D0%BE%D0%BB%D1%8C%D1%81%D0%BA%D0%BE%D0%B9_%D0%B8%D0%B3%D1%80%D1%83%D1%88%D0%BA%D0%B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1484313"/>
            <a:ext cx="4894262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557338"/>
            <a:ext cx="4608513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2160587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C00000"/>
                </a:solidFill>
                <a:cs typeface="Times New Roman" pitchFamily="18" charset="0"/>
              </a:rPr>
              <a:t>Игрушка была своеобразной моделью мира, в которой были заложены основные представления о природе и человеке.</a:t>
            </a:r>
            <a:r>
              <a:rPr lang="ru-RU" altLang="ru-RU" smtClean="0"/>
              <a:t> </a:t>
            </a:r>
            <a:r>
              <a:rPr lang="ru-RU" altLang="ru-RU" sz="2000" b="1" smtClean="0">
                <a:solidFill>
                  <a:srgbClr val="C00000"/>
                </a:solidFill>
              </a:rPr>
              <a:t>Во всех росписях встречаются похожие символы:</a:t>
            </a:r>
            <a:r>
              <a:rPr lang="ru-RU" altLang="ru-RU" b="1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altLang="ru-RU" b="1" smtClean="0">
                <a:solidFill>
                  <a:srgbClr val="C00000"/>
                </a:solidFill>
                <a:cs typeface="Times New Roman" pitchFamily="18" charset="0"/>
              </a:rPr>
            </a:br>
            <a:endParaRPr lang="ru-RU" altLang="ru-RU" smtClean="0">
              <a:solidFill>
                <a:srgbClr val="C00000"/>
              </a:solidFill>
            </a:endParaRPr>
          </a:p>
        </p:txBody>
      </p:sp>
      <p:grpSp>
        <p:nvGrpSpPr>
          <p:cNvPr id="24581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4585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4586" name="Rectangle 14"/>
            <p:cNvSpPr>
              <a:spLocks noChangeArrowheads="1"/>
            </p:cNvSpPr>
            <p:nvPr/>
          </p:nvSpPr>
          <p:spPr bwMode="auto">
            <a:xfrm>
              <a:off x="0" y="4247"/>
              <a:ext cx="5760" cy="7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4587" name="Rectangle 15"/>
            <p:cNvSpPr>
              <a:spLocks noChangeArrowheads="1"/>
            </p:cNvSpPr>
            <p:nvPr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4588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  <p:pic>
        <p:nvPicPr>
          <p:cNvPr id="24582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420938"/>
            <a:ext cx="38528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3" descr="http://www.alllessons.ru/wp-content/uploads/files/hello_html_m475f60b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357563"/>
            <a:ext cx="3275012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5157788"/>
            <a:ext cx="35639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ttp://img-fotki.yandex.ru/get/9832/251051306.2/0_129c3d_dd695ab1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1052513"/>
            <a:ext cx="271462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141663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C00000"/>
                </a:solidFill>
                <a:latin typeface="Arial Black" pitchFamily="34" charset="0"/>
              </a:rPr>
              <a:t>встречаются похожие образы</a:t>
            </a:r>
            <a:r>
              <a:rPr lang="ru-RU" altLang="ru-RU" sz="2400" b="1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altLang="ru-RU" sz="2400" b="1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altLang="ru-RU" sz="240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altLang="ru-RU" sz="240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sz="240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altLang="ru-RU" sz="240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smtClean="0">
                <a:solidFill>
                  <a:srgbClr val="C00000"/>
                </a:solidFill>
              </a:rPr>
              <a:t/>
            </a:r>
            <a:br>
              <a:rPr lang="ru-RU" altLang="ru-RU" smtClean="0">
                <a:solidFill>
                  <a:srgbClr val="C00000"/>
                </a:solidFill>
              </a:rPr>
            </a:br>
            <a:r>
              <a:rPr lang="ru-RU" altLang="ru-RU" sz="3600" smtClean="0"/>
              <a:t> </a:t>
            </a: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323850" y="4797425"/>
            <a:ext cx="2179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C00000"/>
                </a:solidFill>
                <a:latin typeface="Calibri" pitchFamily="34" charset="0"/>
              </a:rPr>
              <a:t>Дымковское древо </a:t>
            </a:r>
          </a:p>
        </p:txBody>
      </p:sp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3059113" y="486886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solidFill>
                  <a:srgbClr val="C00000"/>
                </a:solidFill>
                <a:latin typeface="Calibri" pitchFamily="34" charset="0"/>
              </a:rPr>
              <a:t>Каргопольское древо</a:t>
            </a:r>
            <a:r>
              <a:rPr lang="ru-RU" altLang="ru-RU">
                <a:solidFill>
                  <a:srgbClr val="C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6262688" y="4797425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solidFill>
                  <a:srgbClr val="C00000"/>
                </a:solidFill>
                <a:latin typeface="Calibri" pitchFamily="34" charset="0"/>
              </a:rPr>
              <a:t>Филимоновское древо</a:t>
            </a:r>
          </a:p>
        </p:txBody>
      </p:sp>
      <p:grpSp>
        <p:nvGrpSpPr>
          <p:cNvPr id="25607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11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5612" name="Rectangle 13"/>
            <p:cNvSpPr>
              <a:spLocks noChangeArrowheads="1"/>
            </p:cNvSpPr>
            <p:nvPr/>
          </p:nvSpPr>
          <p:spPr bwMode="auto">
            <a:xfrm>
              <a:off x="0" y="4247"/>
              <a:ext cx="5760" cy="7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5613" name="Rectangle 14"/>
            <p:cNvSpPr>
              <a:spLocks noChangeArrowheads="1"/>
            </p:cNvSpPr>
            <p:nvPr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5614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  <p:sp>
        <p:nvSpPr>
          <p:cNvPr id="25608" name="Прямоугольник 15"/>
          <p:cNvSpPr>
            <a:spLocks noChangeArrowheads="1"/>
          </p:cNvSpPr>
          <p:nvPr/>
        </p:nvSpPr>
        <p:spPr bwMode="auto">
          <a:xfrm>
            <a:off x="179388" y="5300663"/>
            <a:ext cx="89646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>
                <a:solidFill>
                  <a:srgbClr val="C00000"/>
                </a:solidFill>
                <a:latin typeface="Arial Black" pitchFamily="34" charset="0"/>
              </a:rPr>
              <a:t>Древо жизни –Мировое дерево  в народных  представлениях он был  символом растительных сил земли , вечной живой, процветающей природы . Его изображение символизировало счастливое продолжение рода </a:t>
            </a:r>
          </a:p>
        </p:txBody>
      </p:sp>
      <p:pic>
        <p:nvPicPr>
          <p:cNvPr id="2560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4038" y="1096963"/>
            <a:ext cx="27019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филмоновское древо жизн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9200" y="1143000"/>
            <a:ext cx="2449513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la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73125"/>
            <a:ext cx="2881313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image"/>
          <p:cNvPicPr>
            <a:picLocks noChangeAspect="1" noChangeArrowheads="1"/>
          </p:cNvPicPr>
          <p:nvPr/>
        </p:nvPicPr>
        <p:blipFill>
          <a:blip r:embed="rId3" cstate="print"/>
          <a:srcRect l="8870" t="5974" r="9357" b="5710"/>
          <a:stretch>
            <a:fillRect/>
          </a:stretch>
        </p:blipFill>
        <p:spPr bwMode="auto">
          <a:xfrm>
            <a:off x="3608388" y="896938"/>
            <a:ext cx="2476500" cy="390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30806141"/>
          <p:cNvPicPr>
            <a:picLocks noChangeAspect="1" noChangeArrowheads="1"/>
          </p:cNvPicPr>
          <p:nvPr/>
        </p:nvPicPr>
        <p:blipFill>
          <a:blip r:embed="rId4" cstate="print"/>
          <a:srcRect l="52074" r="-4185"/>
          <a:stretch>
            <a:fillRect/>
          </a:stretch>
        </p:blipFill>
        <p:spPr bwMode="auto">
          <a:xfrm>
            <a:off x="6586538" y="981075"/>
            <a:ext cx="2233612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250825" y="4724400"/>
            <a:ext cx="31686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Дымковская барыня</a:t>
            </a:r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3348038" y="4724400"/>
            <a:ext cx="2881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Филимоновская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                  барыня</a:t>
            </a:r>
          </a:p>
        </p:txBody>
      </p: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6227763" y="4724400"/>
            <a:ext cx="27368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Каргопольская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барыня</a:t>
            </a:r>
          </a:p>
        </p:txBody>
      </p:sp>
      <p:grpSp>
        <p:nvGrpSpPr>
          <p:cNvPr id="26632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6635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6636" name="Rectangle 14"/>
            <p:cNvSpPr>
              <a:spLocks noChangeArrowheads="1"/>
            </p:cNvSpPr>
            <p:nvPr/>
          </p:nvSpPr>
          <p:spPr bwMode="auto">
            <a:xfrm>
              <a:off x="0" y="4247"/>
              <a:ext cx="5760" cy="7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6637" name="Rectangle 15"/>
            <p:cNvSpPr>
              <a:spLocks noChangeArrowheads="1"/>
            </p:cNvSpPr>
            <p:nvPr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6638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  <p:sp>
        <p:nvSpPr>
          <p:cNvPr id="26633" name="Прямоугольник 12"/>
          <p:cNvSpPr>
            <a:spLocks noChangeArrowheads="1"/>
          </p:cNvSpPr>
          <p:nvPr/>
        </p:nvSpPr>
        <p:spPr bwMode="auto">
          <a:xfrm>
            <a:off x="1403350" y="333375"/>
            <a:ext cx="6481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>
                <a:solidFill>
                  <a:srgbClr val="C00000"/>
                </a:solidFill>
                <a:latin typeface="Calibri" pitchFamily="34" charset="0"/>
              </a:rPr>
              <a:t>Женский образ (образ матери)</a:t>
            </a:r>
          </a:p>
        </p:txBody>
      </p:sp>
      <p:sp>
        <p:nvSpPr>
          <p:cNvPr id="26634" name="Прямоугольник 13"/>
          <p:cNvSpPr>
            <a:spLocks noChangeArrowheads="1"/>
          </p:cNvSpPr>
          <p:nvPr/>
        </p:nvSpPr>
        <p:spPr bwMode="auto">
          <a:xfrm>
            <a:off x="250825" y="5373688"/>
            <a:ext cx="87137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C00000"/>
                </a:solidFill>
              </a:rPr>
              <a:t>Землю , ее  плодородие  связывали в древности с этим образом. Божество, выражавшее представление  о земле, которая родит и продолжит род.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63" y="620713"/>
            <a:ext cx="2655887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2636838"/>
            <a:ext cx="2700337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 cstate="print"/>
          <a:srcRect l="25806" t="28854" r="27495" b="23083"/>
          <a:stretch>
            <a:fillRect/>
          </a:stretch>
        </p:blipFill>
        <p:spPr bwMode="auto">
          <a:xfrm>
            <a:off x="6443663" y="260350"/>
            <a:ext cx="2376487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1052513"/>
            <a:ext cx="30638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4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0" y="4247"/>
              <a:ext cx="5760" cy="7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7662" name="Rectangle 14"/>
            <p:cNvSpPr>
              <a:spLocks noChangeArrowheads="1"/>
            </p:cNvSpPr>
            <p:nvPr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766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  <p:sp>
        <p:nvSpPr>
          <p:cNvPr id="27655" name="Text Box 16"/>
          <p:cNvSpPr txBox="1">
            <a:spLocks noChangeArrowheads="1"/>
          </p:cNvSpPr>
          <p:nvPr/>
        </p:nvSpPr>
        <p:spPr bwMode="auto">
          <a:xfrm>
            <a:off x="323850" y="4652963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chemeClr val="accent2"/>
                </a:solidFill>
                <a:latin typeface="Calibri" pitchFamily="34" charset="0"/>
              </a:rPr>
              <a:t>Филимоновский </a:t>
            </a:r>
          </a:p>
        </p:txBody>
      </p:sp>
      <p:sp>
        <p:nvSpPr>
          <p:cNvPr id="27656" name="Text Box 17"/>
          <p:cNvSpPr txBox="1">
            <a:spLocks noChangeArrowheads="1"/>
          </p:cNvSpPr>
          <p:nvPr/>
        </p:nvSpPr>
        <p:spPr bwMode="auto">
          <a:xfrm>
            <a:off x="3132138" y="4652963"/>
            <a:ext cx="3097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chemeClr val="accent2"/>
                </a:solidFill>
                <a:latin typeface="Calibri" pitchFamily="34" charset="0"/>
              </a:rPr>
              <a:t>Дымковский </a:t>
            </a:r>
          </a:p>
        </p:txBody>
      </p:sp>
      <p:sp>
        <p:nvSpPr>
          <p:cNvPr id="27657" name="Text Box 18"/>
          <p:cNvSpPr txBox="1">
            <a:spLocks noChangeArrowheads="1"/>
          </p:cNvSpPr>
          <p:nvPr/>
        </p:nvSpPr>
        <p:spPr bwMode="auto">
          <a:xfrm>
            <a:off x="6372225" y="2133600"/>
            <a:ext cx="277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chemeClr val="accent2"/>
                </a:solidFill>
                <a:latin typeface="Calibri" pitchFamily="34" charset="0"/>
              </a:rPr>
              <a:t>Каргопольский</a:t>
            </a:r>
          </a:p>
        </p:txBody>
      </p:sp>
      <p:sp>
        <p:nvSpPr>
          <p:cNvPr id="27658" name="Прямоугольник 14"/>
          <p:cNvSpPr>
            <a:spLocks noChangeArrowheads="1"/>
          </p:cNvSpPr>
          <p:nvPr/>
        </p:nvSpPr>
        <p:spPr bwMode="auto">
          <a:xfrm>
            <a:off x="3132138" y="333375"/>
            <a:ext cx="15382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>
                <a:solidFill>
                  <a:srgbClr val="C00000"/>
                </a:solidFill>
                <a:latin typeface="Calibri" pitchFamily="34" charset="0"/>
              </a:rPr>
              <a:t>Конь</a:t>
            </a:r>
            <a:endParaRPr lang="ru-RU" altLang="ru-RU" sz="3600"/>
          </a:p>
        </p:txBody>
      </p:sp>
      <p:sp>
        <p:nvSpPr>
          <p:cNvPr id="27659" name="Прямоугольник 18"/>
          <p:cNvSpPr>
            <a:spLocks noChangeArrowheads="1"/>
          </p:cNvSpPr>
          <p:nvPr/>
        </p:nvSpPr>
        <p:spPr bwMode="auto">
          <a:xfrm>
            <a:off x="395288" y="5373688"/>
            <a:ext cx="83534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Один из древнейших и любимых образов . Он был  столь же необходим крестьянину, что бы выращивать  хлеб , как и само солнце.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800" b="1" smtClean="0">
                <a:solidFill>
                  <a:schemeClr val="accent2"/>
                </a:solidFill>
              </a:rPr>
              <a:t>Птица</a:t>
            </a:r>
            <a:r>
              <a:rPr lang="ru-RU" altLang="ru-RU" sz="4800" smtClean="0"/>
              <a:t> </a:t>
            </a:r>
          </a:p>
        </p:txBody>
      </p:sp>
      <p:pic>
        <p:nvPicPr>
          <p:cNvPr id="8196" name="Picture 4" descr="68501393_002di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291465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fil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981075"/>
            <a:ext cx="1822450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 cstate="print"/>
          <a:srcRect l="53033"/>
          <a:stretch>
            <a:fillRect/>
          </a:stretch>
        </p:blipFill>
        <p:spPr bwMode="auto">
          <a:xfrm>
            <a:off x="6192838" y="260350"/>
            <a:ext cx="26320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12"/>
          <p:cNvSpPr txBox="1">
            <a:spLocks noChangeArrowheads="1"/>
          </p:cNvSpPr>
          <p:nvPr/>
        </p:nvSpPr>
        <p:spPr bwMode="auto">
          <a:xfrm>
            <a:off x="539750" y="4149725"/>
            <a:ext cx="1979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rgbClr val="C00000"/>
                </a:solidFill>
                <a:latin typeface="Calibri" pitchFamily="34" charset="0"/>
              </a:rPr>
              <a:t>Дымковская</a:t>
            </a:r>
          </a:p>
        </p:txBody>
      </p:sp>
      <p:sp>
        <p:nvSpPr>
          <p:cNvPr id="28679" name="Text Box 13"/>
          <p:cNvSpPr txBox="1">
            <a:spLocks noChangeArrowheads="1"/>
          </p:cNvSpPr>
          <p:nvPr/>
        </p:nvSpPr>
        <p:spPr bwMode="auto">
          <a:xfrm>
            <a:off x="3851275" y="4221163"/>
            <a:ext cx="2017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rgbClr val="C00000"/>
                </a:solidFill>
                <a:latin typeface="Calibri" pitchFamily="34" charset="0"/>
              </a:rPr>
              <a:t>Филимоновская</a:t>
            </a:r>
          </a:p>
        </p:txBody>
      </p:sp>
      <p:sp>
        <p:nvSpPr>
          <p:cNvPr id="28680" name="Text Box 14"/>
          <p:cNvSpPr txBox="1">
            <a:spLocks noChangeArrowheads="1"/>
          </p:cNvSpPr>
          <p:nvPr/>
        </p:nvSpPr>
        <p:spPr bwMode="auto">
          <a:xfrm>
            <a:off x="6516688" y="4221163"/>
            <a:ext cx="2052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rgbClr val="C00000"/>
                </a:solidFill>
                <a:latin typeface="Calibri" pitchFamily="34" charset="0"/>
              </a:rPr>
              <a:t>Каргопольская</a:t>
            </a:r>
          </a:p>
        </p:txBody>
      </p:sp>
      <p:grpSp>
        <p:nvGrpSpPr>
          <p:cNvPr id="28681" name="Group 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8683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8684" name="Rectangle 18"/>
            <p:cNvSpPr>
              <a:spLocks noChangeArrowheads="1"/>
            </p:cNvSpPr>
            <p:nvPr/>
          </p:nvSpPr>
          <p:spPr bwMode="auto">
            <a:xfrm>
              <a:off x="0" y="4247"/>
              <a:ext cx="5760" cy="7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8685" name="Rectangle 19"/>
            <p:cNvSpPr>
              <a:spLocks noChangeArrowheads="1"/>
            </p:cNvSpPr>
            <p:nvPr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8686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  <p:sp>
        <p:nvSpPr>
          <p:cNvPr id="28682" name="Прямоугольник 15"/>
          <p:cNvSpPr>
            <a:spLocks noChangeArrowheads="1"/>
          </p:cNvSpPr>
          <p:nvPr/>
        </p:nvSpPr>
        <p:spPr bwMode="auto">
          <a:xfrm>
            <a:off x="323850" y="5300663"/>
            <a:ext cx="86407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C00000"/>
                </a:solidFill>
              </a:rPr>
              <a:t>В давние времена люди верили, что этот образ символ света и тепла  прогонял своим звонким пением зимний мрак, стужу и приносят   на крыльях весну красную, теплое летушко.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Физминутка «Солнышко»</a:t>
            </a:r>
          </a:p>
        </p:txBody>
      </p:sp>
      <p:grpSp>
        <p:nvGrpSpPr>
          <p:cNvPr id="29699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9702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9703" name="Rectangle 14"/>
            <p:cNvSpPr>
              <a:spLocks noChangeArrowheads="1"/>
            </p:cNvSpPr>
            <p:nvPr/>
          </p:nvSpPr>
          <p:spPr bwMode="auto">
            <a:xfrm>
              <a:off x="0" y="4247"/>
              <a:ext cx="5760" cy="7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9704" name="Rectangle 15"/>
            <p:cNvSpPr>
              <a:spLocks noChangeArrowheads="1"/>
            </p:cNvSpPr>
            <p:nvPr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9705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  <p:sp>
        <p:nvSpPr>
          <p:cNvPr id="29700" name="Прямоугольник 7"/>
          <p:cNvSpPr>
            <a:spLocks noChangeArrowheads="1"/>
          </p:cNvSpPr>
          <p:nvPr/>
        </p:nvSpPr>
        <p:spPr bwMode="auto">
          <a:xfrm>
            <a:off x="3873500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9" name="Зарядка для детей под музыку. Солнышко лучисто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125538"/>
            <a:ext cx="710406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Практическая работа</a:t>
            </a:r>
          </a:p>
        </p:txBody>
      </p:sp>
      <p:pic>
        <p:nvPicPr>
          <p:cNvPr id="30723" name="Picture 5" descr="http://sunveter.ru/uploads/posts/2014-10/1413841945_sun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2350" y="0"/>
            <a:ext cx="7437438" cy="656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4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27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30728" name="Rectangle 14"/>
            <p:cNvSpPr>
              <a:spLocks noChangeArrowheads="1"/>
            </p:cNvSpPr>
            <p:nvPr/>
          </p:nvSpPr>
          <p:spPr bwMode="auto">
            <a:xfrm>
              <a:off x="0" y="4247"/>
              <a:ext cx="5760" cy="7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30729" name="Rectangle 15"/>
            <p:cNvSpPr>
              <a:spLocks noChangeArrowheads="1"/>
            </p:cNvSpPr>
            <p:nvPr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30730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  <p:pic>
        <p:nvPicPr>
          <p:cNvPr id="2" name="Ю. Чичков - Выглянуло солнышко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0188" y="60721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Muzyka_dlya_malyshej_-_Bethoven_-_Lunnaya_sonata_(xMusic.me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7988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11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0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260350"/>
            <a:ext cx="8964612" cy="659765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А в печи – не калачи, а в печи  -  не куличи,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9BB1E"/>
                </a:solidFill>
                <a:latin typeface="Arial Black" pitchFamily="34" charset="0"/>
              </a:rPr>
              <a:t>Не кастрюли, чугуны – а лошадок табуны.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FF5050"/>
                </a:solidFill>
                <a:latin typeface="Arial Black" pitchFamily="34" charset="0"/>
              </a:rPr>
              <a:t>За лошадками – козел, из печи – и прыг на стол!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66FF"/>
                </a:solidFill>
                <a:latin typeface="Arial Black" pitchFamily="34" charset="0"/>
              </a:rPr>
              <a:t>Вылезай скорей, медведь! В печке можно угореть.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EC6E06"/>
                </a:solidFill>
                <a:latin typeface="Arial Black" pitchFamily="34" charset="0"/>
              </a:rPr>
              <a:t>Друг за дружкой выплывают </a:t>
            </a:r>
            <a:r>
              <a:rPr lang="ru-RU" dirty="0" err="1" smtClean="0">
                <a:solidFill>
                  <a:srgbClr val="EC6E06"/>
                </a:solidFill>
                <a:latin typeface="Arial Black" pitchFamily="34" charset="0"/>
              </a:rPr>
              <a:t>утушек</a:t>
            </a:r>
            <a:r>
              <a:rPr lang="ru-RU" dirty="0" smtClean="0">
                <a:solidFill>
                  <a:srgbClr val="EC6E06"/>
                </a:solidFill>
                <a:latin typeface="Arial Black" pitchFamily="34" charset="0"/>
              </a:rPr>
              <a:t> – свистулек стаи,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А за ними в свой черед – кукол пестрый хоровод.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А в печи – не калачи, а в печи  -  не куличи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Не пышки, не ватрушки, в печи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3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–     </a:t>
            </a:r>
            <a:r>
              <a:rPr lang="ru-RU" sz="4700" dirty="0" smtClean="0">
                <a:solidFill>
                  <a:srgbClr val="FF0000"/>
                </a:solidFill>
                <a:latin typeface="Arial Black" pitchFamily="34" charset="0"/>
              </a:rPr>
              <a:t>игрушки! </a:t>
            </a:r>
            <a:endParaRPr lang="ru-RU" sz="3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5125" name="Rectangle 7"/>
            <p:cNvSpPr>
              <a:spLocks noChangeArrowheads="1"/>
            </p:cNvSpPr>
            <p:nvPr/>
          </p:nvSpPr>
          <p:spPr bwMode="auto">
            <a:xfrm>
              <a:off x="0" y="4247"/>
              <a:ext cx="5760" cy="7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5126" name="Rectangle 8"/>
            <p:cNvSpPr>
              <a:spLocks noChangeArrowheads="1"/>
            </p:cNvSpPr>
            <p:nvPr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5127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" descr="http://puzzleit.ru/files/puzzles/58/57537/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875"/>
            <a:ext cx="899953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</a:rPr>
              <a:t>Ярмарка игрушек</a:t>
            </a:r>
          </a:p>
        </p:txBody>
      </p:sp>
      <p:grpSp>
        <p:nvGrpSpPr>
          <p:cNvPr id="31748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1750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31751" name="Rectangle 14"/>
            <p:cNvSpPr>
              <a:spLocks noChangeArrowheads="1"/>
            </p:cNvSpPr>
            <p:nvPr/>
          </p:nvSpPr>
          <p:spPr bwMode="auto">
            <a:xfrm>
              <a:off x="0" y="4247"/>
              <a:ext cx="5760" cy="7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31752" name="Rectangle 15"/>
            <p:cNvSpPr>
              <a:spLocks noChangeArrowheads="1"/>
            </p:cNvSpPr>
            <p:nvPr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31753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  <p:pic>
        <p:nvPicPr>
          <p:cNvPr id="11" name="ярмар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6207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Посмотреть  мультфильм «</a:t>
            </a:r>
            <a:r>
              <a:rPr lang="ru-RU" altLang="ru-RU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Глинька</a:t>
            </a:r>
            <a:r>
              <a:rPr lang="ru-RU" alt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1" hangingPunct="1">
              <a:defRPr/>
            </a:pPr>
            <a:r>
              <a:rPr lang="ru-RU" alt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Вылепить из пластилина одного понравившегося героя или сюжет</a:t>
            </a:r>
          </a:p>
        </p:txBody>
      </p:sp>
      <p:grpSp>
        <p:nvGrpSpPr>
          <p:cNvPr id="32772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2773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32774" name="Rectangle 14"/>
            <p:cNvSpPr>
              <a:spLocks noChangeArrowheads="1"/>
            </p:cNvSpPr>
            <p:nvPr/>
          </p:nvSpPr>
          <p:spPr bwMode="auto">
            <a:xfrm>
              <a:off x="0" y="4247"/>
              <a:ext cx="5760" cy="7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32775" name="Rectangle 15"/>
            <p:cNvSpPr>
              <a:spLocks noChangeArrowheads="1"/>
            </p:cNvSpPr>
            <p:nvPr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3277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145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-Ребята, вы видите начало предложения – прочитайте и подумайте, как можно его продолжить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C00000"/>
                </a:solidFill>
              </a:rPr>
              <a:t>Меня удивило…</a:t>
            </a:r>
          </a:p>
          <a:p>
            <a:pPr eaLnBrk="1" hangingPunct="1"/>
            <a:r>
              <a:rPr lang="ru-RU" altLang="ru-RU" sz="3600" b="1" i="1" smtClean="0">
                <a:solidFill>
                  <a:srgbClr val="7030A0"/>
                </a:solidFill>
              </a:rPr>
              <a:t>Мне запомнилось…</a:t>
            </a:r>
          </a:p>
          <a:p>
            <a:pPr eaLnBrk="1" hangingPunct="1"/>
            <a:r>
              <a:rPr lang="ru-RU" altLang="ru-RU" sz="3600" b="1" i="1" smtClean="0">
                <a:solidFill>
                  <a:srgbClr val="0070C0"/>
                </a:solidFill>
              </a:rPr>
              <a:t>Мне понравилось…</a:t>
            </a:r>
          </a:p>
          <a:p>
            <a:pPr eaLnBrk="1" hangingPunct="1"/>
            <a:r>
              <a:rPr lang="ru-RU" altLang="ru-RU" sz="3600" b="1" i="1" smtClean="0">
                <a:solidFill>
                  <a:srgbClr val="07CB48"/>
                </a:solidFill>
              </a:rPr>
              <a:t>Я научился…</a:t>
            </a:r>
          </a:p>
          <a:p>
            <a:pPr eaLnBrk="1" hangingPunct="1"/>
            <a:r>
              <a:rPr lang="ru-RU" altLang="ru-RU" sz="3600" b="1" i="1" smtClean="0">
                <a:solidFill>
                  <a:srgbClr val="FF5050"/>
                </a:solidFill>
              </a:rPr>
              <a:t>Теперь я могу…</a:t>
            </a:r>
          </a:p>
          <a:p>
            <a:pPr eaLnBrk="1" hangingPunct="1">
              <a:buFont typeface="Arial" charset="0"/>
              <a:buNone/>
            </a:pPr>
            <a:endParaRPr lang="ru-RU" altLang="ru-RU" sz="3600" i="1" smtClean="0"/>
          </a:p>
          <a:p>
            <a:pPr eaLnBrk="1" hangingPunct="1"/>
            <a:endParaRPr lang="ru-RU" altLang="ru-RU" sz="3600" smtClean="0"/>
          </a:p>
          <a:p>
            <a:pPr eaLnBrk="1" hangingPunct="1">
              <a:buFont typeface="Arial" charset="0"/>
              <a:buNone/>
            </a:pPr>
            <a:endParaRPr lang="ru-RU" altLang="ru-RU" sz="3600" smtClean="0"/>
          </a:p>
        </p:txBody>
      </p:sp>
      <p:grpSp>
        <p:nvGrpSpPr>
          <p:cNvPr id="33796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3797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33798" name="Rectangle 14"/>
            <p:cNvSpPr>
              <a:spLocks noChangeArrowheads="1"/>
            </p:cNvSpPr>
            <p:nvPr/>
          </p:nvSpPr>
          <p:spPr bwMode="auto">
            <a:xfrm>
              <a:off x="0" y="4247"/>
              <a:ext cx="5760" cy="7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33799" name="Rectangle 15"/>
            <p:cNvSpPr>
              <a:spLocks noChangeArrowheads="1"/>
            </p:cNvSpPr>
            <p:nvPr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33800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482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34825" name="Rectangle 14"/>
            <p:cNvSpPr>
              <a:spLocks noChangeArrowheads="1"/>
            </p:cNvSpPr>
            <p:nvPr/>
          </p:nvSpPr>
          <p:spPr bwMode="auto">
            <a:xfrm>
              <a:off x="0" y="4247"/>
              <a:ext cx="5760" cy="7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34826" name="Rectangle 15"/>
            <p:cNvSpPr>
              <a:spLocks noChangeArrowheads="1"/>
            </p:cNvSpPr>
            <p:nvPr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34827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  <p:sp>
        <p:nvSpPr>
          <p:cNvPr id="34819" name="Прямоугольник 9"/>
          <p:cNvSpPr>
            <a:spLocks noChangeArrowheads="1"/>
          </p:cNvSpPr>
          <p:nvPr/>
        </p:nvSpPr>
        <p:spPr bwMode="auto">
          <a:xfrm>
            <a:off x="2286000" y="29670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4820" name="Прямоугольник 12"/>
          <p:cNvSpPr>
            <a:spLocks noChangeArrowheads="1"/>
          </p:cNvSpPr>
          <p:nvPr/>
        </p:nvSpPr>
        <p:spPr bwMode="auto">
          <a:xfrm>
            <a:off x="2124075" y="2133600"/>
            <a:ext cx="5040313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Хороша игрушка расписная!</a:t>
            </a:r>
            <a:br>
              <a:rPr lang="ru-RU" sz="3200" b="1">
                <a:solidFill>
                  <a:srgbClr val="FF0000"/>
                </a:solidFill>
              </a:rPr>
            </a:br>
            <a:r>
              <a:rPr lang="ru-RU" sz="3200" b="1">
                <a:solidFill>
                  <a:srgbClr val="FF0000"/>
                </a:solidFill>
              </a:rPr>
              <a:t>Вся поет, бесхитростна, светла.</a:t>
            </a:r>
            <a:br>
              <a:rPr lang="ru-RU" sz="3200" b="1">
                <a:solidFill>
                  <a:srgbClr val="FF0000"/>
                </a:solidFill>
              </a:rPr>
            </a:br>
            <a:r>
              <a:rPr lang="ru-RU" sz="3200" b="1">
                <a:solidFill>
                  <a:srgbClr val="FF0000"/>
                </a:solidFill>
              </a:rPr>
              <a:t>И видна в ней радость молодая, </a:t>
            </a:r>
            <a:br>
              <a:rPr lang="ru-RU" sz="3200" b="1">
                <a:solidFill>
                  <a:srgbClr val="FF0000"/>
                </a:solidFill>
              </a:rPr>
            </a:br>
            <a:r>
              <a:rPr lang="ru-RU" sz="3200" b="1">
                <a:solidFill>
                  <a:srgbClr val="FF0000"/>
                </a:solidFill>
              </a:rPr>
              <a:t>Ставшего искусством ремесла</a:t>
            </a:r>
          </a:p>
        </p:txBody>
      </p:sp>
      <p:pic>
        <p:nvPicPr>
          <p:cNvPr id="34821" name="Picture 2" descr="http://900igr.net/up/datas/197929/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Прямоугольник 15"/>
          <p:cNvSpPr>
            <a:spLocks noChangeArrowheads="1"/>
          </p:cNvSpPr>
          <p:nvPr/>
        </p:nvSpPr>
        <p:spPr bwMode="auto">
          <a:xfrm>
            <a:off x="323850" y="3357563"/>
            <a:ext cx="2303463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Хороша игрушка расписная!</a:t>
            </a:r>
            <a:br>
              <a:rPr lang="ru-RU" sz="2400" b="1">
                <a:solidFill>
                  <a:srgbClr val="FF0000"/>
                </a:solidFill>
              </a:rPr>
            </a:br>
            <a:r>
              <a:rPr lang="ru-RU" sz="2400" b="1">
                <a:solidFill>
                  <a:srgbClr val="FF0000"/>
                </a:solidFill>
              </a:rPr>
              <a:t>Вся поет, бесхитростна светла.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4823" name="Прямоугольник 16"/>
          <p:cNvSpPr>
            <a:spLocks noChangeArrowheads="1"/>
          </p:cNvSpPr>
          <p:nvPr/>
        </p:nvSpPr>
        <p:spPr bwMode="auto">
          <a:xfrm>
            <a:off x="6227763" y="4221163"/>
            <a:ext cx="27003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И видна в ней радость молодая, </a:t>
            </a:r>
            <a:br>
              <a:rPr lang="ru-RU" sz="2400" b="1">
                <a:solidFill>
                  <a:srgbClr val="FF0000"/>
                </a:solidFill>
              </a:rPr>
            </a:br>
            <a:r>
              <a:rPr lang="ru-RU" sz="2400" b="1">
                <a:solidFill>
                  <a:srgbClr val="FF0000"/>
                </a:solidFill>
              </a:rPr>
              <a:t>Ставшего искусством ремесла.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463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FF0000"/>
                </a:solidFill>
                <a:latin typeface="Arial Black" pitchFamily="34" charset="0"/>
              </a:rPr>
              <a:t>Что такое оберег?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313"/>
            <a:ext cx="9144000" cy="1944687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это предмет или символ, призванный защищать своего владельца и его дом от бед, приносить в дом счастье и достаток.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149" name="Picture 2" descr="http://ic.pics.livejournal.com/eot_nsk/45540231/328833/328833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76700"/>
            <a:ext cx="20859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3841750"/>
            <a:ext cx="223202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5" descr="http://vifania.su/content/photo/%D0%BF%D0%B5%D1%80%D0%BC%D0%BE%D0%B3%D0%BE%D1%80%D1%81%D0%BA%D0%B0%D1%8F_%D1%80%D0%BE%D1%81%D0%BF%D0%B8%D1%81%D1%8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3883025"/>
            <a:ext cx="2916238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2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153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6154" name="Rectangle 14"/>
            <p:cNvSpPr>
              <a:spLocks noChangeArrowheads="1"/>
            </p:cNvSpPr>
            <p:nvPr/>
          </p:nvSpPr>
          <p:spPr bwMode="auto">
            <a:xfrm>
              <a:off x="0" y="4247"/>
              <a:ext cx="5760" cy="7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6155" name="Rectangle 15"/>
            <p:cNvSpPr>
              <a:spLocks noChangeArrowheads="1"/>
            </p:cNvSpPr>
            <p:nvPr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615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96875" y="2130425"/>
            <a:ext cx="9540875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/>
              <a:t>  </a:t>
            </a:r>
            <a:r>
              <a:rPr lang="ru-RU" sz="6600" b="1" dirty="0">
                <a:solidFill>
                  <a:schemeClr val="accent2"/>
                </a:solidFill>
              </a:rPr>
              <a:t>Древние образы </a:t>
            </a:r>
            <a:br>
              <a:rPr lang="ru-RU" sz="6600" b="1" dirty="0">
                <a:solidFill>
                  <a:schemeClr val="accent2"/>
                </a:solidFill>
              </a:rPr>
            </a:br>
            <a:r>
              <a:rPr lang="ru-RU" sz="6600" b="1" dirty="0">
                <a:solidFill>
                  <a:schemeClr val="accent2"/>
                </a:solidFill>
              </a:rPr>
              <a:t>  в современных       народных игрушках</a:t>
            </a:r>
            <a:r>
              <a:rPr lang="ru-RU" sz="4000" dirty="0"/>
              <a:t> </a:t>
            </a:r>
          </a:p>
        </p:txBody>
      </p:sp>
      <p:grpSp>
        <p:nvGrpSpPr>
          <p:cNvPr id="7171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175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7176" name="Rectangle 7"/>
            <p:cNvSpPr>
              <a:spLocks noChangeArrowheads="1"/>
            </p:cNvSpPr>
            <p:nvPr/>
          </p:nvSpPr>
          <p:spPr bwMode="auto">
            <a:xfrm>
              <a:off x="0" y="4247"/>
              <a:ext cx="5760" cy="7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7177" name="Rectangle 8"/>
            <p:cNvSpPr>
              <a:spLocks noChangeArrowheads="1"/>
            </p:cNvSpPr>
            <p:nvPr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717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  <p:sp>
        <p:nvSpPr>
          <p:cNvPr id="7172" name="Text Box 11"/>
          <p:cNvSpPr txBox="1">
            <a:spLocks noChangeArrowheads="1"/>
          </p:cNvSpPr>
          <p:nvPr/>
        </p:nvSpPr>
        <p:spPr bwMode="auto">
          <a:xfrm>
            <a:off x="7740650" y="6308725"/>
            <a:ext cx="1258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latin typeface="Calibri" pitchFamily="34" charset="0"/>
            </a:endParaRPr>
          </a:p>
        </p:txBody>
      </p:sp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7885113" y="638175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accent2"/>
                </a:solidFill>
                <a:latin typeface="Calibri" pitchFamily="34" charset="0"/>
              </a:rPr>
              <a:t>слайд 2</a:t>
            </a:r>
          </a:p>
        </p:txBody>
      </p:sp>
      <p:pic>
        <p:nvPicPr>
          <p:cNvPr id="7174" name="Picture 2" descr="http://www.klassnye-chasy.ru/userfiles/image/drevnie-obrazy-v-sovremennyh-narodnyh-igrushka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785225" cy="64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9"/>
          <p:cNvSpPr>
            <a:spLocks noChangeArrowheads="1"/>
          </p:cNvSpPr>
          <p:nvPr/>
        </p:nvSpPr>
        <p:spPr bwMode="auto">
          <a:xfrm>
            <a:off x="4643438" y="2636838"/>
            <a:ext cx="1728787" cy="287337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8195" name="Rectangle 20"/>
          <p:cNvSpPr>
            <a:spLocks noChangeArrowheads="1"/>
          </p:cNvSpPr>
          <p:nvPr/>
        </p:nvSpPr>
        <p:spPr bwMode="auto">
          <a:xfrm>
            <a:off x="6588125" y="2565400"/>
            <a:ext cx="1655763" cy="358775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8196" name="Rectangle 18"/>
          <p:cNvSpPr>
            <a:spLocks noChangeArrowheads="1"/>
          </p:cNvSpPr>
          <p:nvPr/>
        </p:nvSpPr>
        <p:spPr bwMode="auto">
          <a:xfrm>
            <a:off x="7092950" y="1916113"/>
            <a:ext cx="1727200" cy="360362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8197" name="Rectangle 17"/>
          <p:cNvSpPr>
            <a:spLocks noChangeArrowheads="1"/>
          </p:cNvSpPr>
          <p:nvPr/>
        </p:nvSpPr>
        <p:spPr bwMode="auto">
          <a:xfrm>
            <a:off x="5651500" y="1916113"/>
            <a:ext cx="1368425" cy="360362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accent2"/>
                </a:solidFill>
              </a:rPr>
              <a:t>Цель урока.</a:t>
            </a:r>
            <a:r>
              <a:rPr lang="ru-RU" altLang="ru-RU" smtClean="0"/>
              <a:t> 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9444037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000" smtClean="0"/>
              <a:t>  </a:t>
            </a:r>
            <a:r>
              <a:rPr lang="ru-RU" altLang="ru-RU" sz="4000" smtClean="0">
                <a:solidFill>
                  <a:schemeClr val="accent2"/>
                </a:solidFill>
              </a:rPr>
              <a:t>Изучить особенности                          в   современных                                  </a:t>
            </a:r>
          </a:p>
          <a:p>
            <a:pPr eaLnBrk="1" hangingPunct="1">
              <a:buFontTx/>
              <a:buNone/>
            </a:pPr>
            <a:r>
              <a:rPr lang="ru-RU" altLang="ru-RU" sz="4000" smtClean="0">
                <a:solidFill>
                  <a:schemeClr val="accent2"/>
                </a:solidFill>
              </a:rPr>
              <a:t>:  Дымково, Филимонов, Каргополья.</a:t>
            </a:r>
          </a:p>
          <a:p>
            <a:pPr eaLnBrk="1" hangingPunct="1">
              <a:buFontTx/>
              <a:buNone/>
            </a:pPr>
            <a:r>
              <a:rPr lang="ru-RU" altLang="ru-RU" sz="4000" smtClean="0">
                <a:solidFill>
                  <a:schemeClr val="accent2"/>
                </a:solidFill>
              </a:rPr>
              <a:t>Расписать плоскостные формы народных игрушек</a:t>
            </a:r>
          </a:p>
          <a:p>
            <a:pPr eaLnBrk="1" hangingPunct="1">
              <a:buFontTx/>
              <a:buNone/>
            </a:pPr>
            <a:r>
              <a:rPr lang="ru-RU" altLang="ru-RU" sz="4000" smtClean="0"/>
              <a:t>  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651500" y="1916113"/>
            <a:ext cx="1368425" cy="376237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latin typeface="Calibri" pitchFamily="34" charset="0"/>
              </a:rPr>
              <a:t>ДРЕВНИХ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092950" y="1916113"/>
            <a:ext cx="1728788" cy="376237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latin typeface="Calibri" pitchFamily="34" charset="0"/>
              </a:rPr>
              <a:t>ОБРАЗОВ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572000" y="2565400"/>
            <a:ext cx="1800225" cy="376238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latin typeface="Calibri" pitchFamily="34" charset="0"/>
              </a:rPr>
              <a:t>НАРОДНЫХ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516688" y="2565400"/>
            <a:ext cx="1727200" cy="376238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latin typeface="Calibri" pitchFamily="34" charset="0"/>
              </a:rPr>
              <a:t>ИГРУШКАХ</a:t>
            </a:r>
          </a:p>
        </p:txBody>
      </p:sp>
      <p:grpSp>
        <p:nvGrpSpPr>
          <p:cNvPr id="8204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206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8207" name="Rectangle 14"/>
            <p:cNvSpPr>
              <a:spLocks noChangeArrowheads="1"/>
            </p:cNvSpPr>
            <p:nvPr/>
          </p:nvSpPr>
          <p:spPr bwMode="auto">
            <a:xfrm>
              <a:off x="0" y="4247"/>
              <a:ext cx="5760" cy="7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8208" name="Rectangle 15"/>
            <p:cNvSpPr>
              <a:spLocks noChangeArrowheads="1"/>
            </p:cNvSpPr>
            <p:nvPr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8209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  <p:sp>
        <p:nvSpPr>
          <p:cNvPr id="8205" name="Text Box 21"/>
          <p:cNvSpPr txBox="1">
            <a:spLocks noChangeArrowheads="1"/>
          </p:cNvSpPr>
          <p:nvPr/>
        </p:nvSpPr>
        <p:spPr bwMode="auto">
          <a:xfrm>
            <a:off x="7885113" y="6381750"/>
            <a:ext cx="1258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accent2"/>
                </a:solidFill>
                <a:latin typeface="Calibri" pitchFamily="34" charset="0"/>
              </a:rPr>
              <a:t>слайд6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  <p:bldP spid="19465" grpId="0" animBg="1"/>
      <p:bldP spid="19466" grpId="0" animBg="1"/>
      <p:bldP spid="194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9219" name="Picture 2" descr="http://img01.communa.ru/albums/userpics/10003/1609govorus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4315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ttp://img.happy-giraffe.ru/v2/thumbs/e26e4ffdce15f4bc6711c767ffa68dac/a8/bf/c9a7e67c5a1e9e6ebb183c35cd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0"/>
            <a:ext cx="290353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7650" y="0"/>
            <a:ext cx="3609975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http://www.lipetskmedia.ru/images/news_/035/0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3357563"/>
            <a:ext cx="74168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3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22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9225" name="Rectangle 14"/>
            <p:cNvSpPr>
              <a:spLocks noChangeArrowheads="1"/>
            </p:cNvSpPr>
            <p:nvPr/>
          </p:nvSpPr>
          <p:spPr bwMode="auto">
            <a:xfrm>
              <a:off x="0" y="4247"/>
              <a:ext cx="5760" cy="7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9226" name="Rectangle 15"/>
            <p:cNvSpPr>
              <a:spLocks noChangeArrowheads="1"/>
            </p:cNvSpPr>
            <p:nvPr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9227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250825" y="981075"/>
            <a:ext cx="8642350" cy="51450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2400" smtClean="0"/>
              <a:t>1.При раскопках археологи находят_______</a:t>
            </a:r>
          </a:p>
          <a:p>
            <a:pPr>
              <a:buFont typeface="Arial" charset="0"/>
              <a:buNone/>
            </a:pPr>
            <a:r>
              <a:rPr lang="ru-RU" altLang="ru-RU" sz="2400" smtClean="0"/>
              <a:t>2.Первые игрушки относят  к_    тысячелетию</a:t>
            </a:r>
          </a:p>
          <a:p>
            <a:pPr>
              <a:buFont typeface="Arial" charset="0"/>
              <a:buNone/>
            </a:pPr>
            <a:r>
              <a:rPr lang="ru-RU" altLang="ru-RU" sz="2400" smtClean="0"/>
              <a:t>3.Глиняные игрушки наделяют____________ силой</a:t>
            </a:r>
          </a:p>
          <a:p>
            <a:pPr>
              <a:buFont typeface="Arial" charset="0"/>
              <a:buNone/>
            </a:pPr>
            <a:r>
              <a:rPr lang="ru-RU" altLang="ru-RU" sz="2400" smtClean="0"/>
              <a:t>4.Мастеров, которые занимались изготовлением игрушки называли________</a:t>
            </a:r>
          </a:p>
          <a:p>
            <a:pPr>
              <a:buFont typeface="Arial" charset="0"/>
              <a:buNone/>
            </a:pPr>
            <a:r>
              <a:rPr lang="ru-RU" altLang="ru-RU" sz="2400" smtClean="0"/>
              <a:t>5.Игрушки обжигают в печи при температуре____градусов</a:t>
            </a:r>
          </a:p>
          <a:p>
            <a:pPr>
              <a:buFont typeface="Arial" charset="0"/>
              <a:buNone/>
            </a:pPr>
            <a:r>
              <a:rPr lang="ru-RU" altLang="ru-RU" sz="2400" smtClean="0"/>
              <a:t>6. Деревня Филимоново была построена при царе __________</a:t>
            </a:r>
          </a:p>
          <a:p>
            <a:pPr>
              <a:buFont typeface="Arial" charset="0"/>
              <a:buNone/>
            </a:pPr>
            <a:r>
              <a:rPr lang="ru-RU" altLang="ru-RU" sz="2400" smtClean="0"/>
              <a:t>7.Дымковские игрушки лепили к празднику______________</a:t>
            </a:r>
          </a:p>
          <a:p>
            <a:pPr>
              <a:buFont typeface="Arial" charset="0"/>
              <a:buNone/>
            </a:pPr>
            <a:r>
              <a:rPr lang="ru-RU" altLang="ru-RU" sz="2400" smtClean="0"/>
              <a:t>8. В каргопольской игрушке бородатый полкан символ </a:t>
            </a:r>
          </a:p>
          <a:p>
            <a:pPr>
              <a:buFont typeface="Arial" charset="0"/>
              <a:buNone/>
            </a:pPr>
            <a:r>
              <a:rPr lang="ru-RU" altLang="ru-RU" sz="2400" smtClean="0"/>
              <a:t>Бога_________.</a:t>
            </a:r>
          </a:p>
          <a:p>
            <a:pPr>
              <a:buFont typeface="Arial" charset="0"/>
              <a:buNone/>
            </a:pPr>
            <a:r>
              <a:rPr lang="ru-RU" altLang="ru-RU" sz="2400" smtClean="0"/>
              <a:t>9. Символы___________________  встречаются во всех росписях.</a:t>
            </a:r>
          </a:p>
          <a:p>
            <a:pPr>
              <a:buFont typeface="Arial" charset="0"/>
              <a:buNone/>
            </a:pPr>
            <a:r>
              <a:rPr lang="ru-RU" altLang="ru-RU" sz="2400" smtClean="0"/>
              <a:t>10. Символическим образом растительных сил Земли было______________________</a:t>
            </a:r>
          </a:p>
          <a:p>
            <a:pPr>
              <a:buFont typeface="Arial" charset="0"/>
              <a:buNone/>
            </a:pPr>
            <a:endParaRPr lang="ru-RU" altLang="ru-RU" sz="2400" smtClean="0"/>
          </a:p>
          <a:p>
            <a:pPr>
              <a:buFont typeface="Arial" charset="0"/>
              <a:buNone/>
            </a:pPr>
            <a:endParaRPr lang="ru-RU" altLang="ru-RU" smtClean="0"/>
          </a:p>
          <a:p>
            <a:endParaRPr lang="ru-RU" altLang="ru-RU" smtClean="0"/>
          </a:p>
        </p:txBody>
      </p:sp>
      <p:grpSp>
        <p:nvGrpSpPr>
          <p:cNvPr id="10243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45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0246" name="Rectangle 14"/>
            <p:cNvSpPr>
              <a:spLocks noChangeArrowheads="1"/>
            </p:cNvSpPr>
            <p:nvPr/>
          </p:nvSpPr>
          <p:spPr bwMode="auto">
            <a:xfrm>
              <a:off x="0" y="4247"/>
              <a:ext cx="5760" cy="7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0247" name="Rectangle 15"/>
            <p:cNvSpPr>
              <a:spLocks noChangeArrowheads="1"/>
            </p:cNvSpPr>
            <p:nvPr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0248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539552" y="188640"/>
            <a:ext cx="833670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Дополни предложение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Как делают глиняные игрушки</a:t>
            </a:r>
          </a:p>
        </p:txBody>
      </p:sp>
      <p:grpSp>
        <p:nvGrpSpPr>
          <p:cNvPr id="11267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269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1270" name="Rectangle 14"/>
            <p:cNvSpPr>
              <a:spLocks noChangeArrowheads="1"/>
            </p:cNvSpPr>
            <p:nvPr/>
          </p:nvSpPr>
          <p:spPr bwMode="auto">
            <a:xfrm>
              <a:off x="0" y="4247"/>
              <a:ext cx="5760" cy="7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1271" name="Rectangle 15"/>
            <p:cNvSpPr>
              <a:spLocks noChangeArrowheads="1"/>
            </p:cNvSpPr>
            <p:nvPr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1272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  <p:pic>
        <p:nvPicPr>
          <p:cNvPr id="11" name="Как лепят игрушки из глины.mp4 (Переделанное)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8300" y="1412875"/>
            <a:ext cx="8575675" cy="48244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765</Words>
  <Application>Microsoft Office PowerPoint</Application>
  <PresentationFormat>Экран (4:3)</PresentationFormat>
  <Paragraphs>109</Paragraphs>
  <Slides>33</Slides>
  <Notes>0</Notes>
  <HiddenSlides>0</HiddenSlides>
  <MMClips>6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Arial Black</vt:lpstr>
      <vt:lpstr>Times New Roman</vt:lpstr>
      <vt:lpstr>AngsanaUPC</vt:lpstr>
      <vt:lpstr>Тема Office</vt:lpstr>
      <vt:lpstr>Слайд Microsoft Office PowerPoint</vt:lpstr>
      <vt:lpstr>Слайд 1</vt:lpstr>
      <vt:lpstr>Слайд 2</vt:lpstr>
      <vt:lpstr>Слайд 3</vt:lpstr>
      <vt:lpstr>Что такое оберег?</vt:lpstr>
      <vt:lpstr>  Древние образы    в современных       народных игрушках </vt:lpstr>
      <vt:lpstr>Цель урока. </vt:lpstr>
      <vt:lpstr>Слайд 7</vt:lpstr>
      <vt:lpstr>Слайд 8</vt:lpstr>
      <vt:lpstr>Как делают глиняные игрушки</vt:lpstr>
      <vt:lpstr>Слайд 10</vt:lpstr>
      <vt:lpstr>Отличительные особенности народных глиняных игрушек </vt:lpstr>
      <vt:lpstr>Слайд 12</vt:lpstr>
      <vt:lpstr>   Дымковская игрушка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Игрушка была своеобразной моделью мира, в которой были заложены основные представления о природе и человеке. Во всех росписях встречаются похожие символы: </vt:lpstr>
      <vt:lpstr>встречаются похожие образы     </vt:lpstr>
      <vt:lpstr>Слайд 25</vt:lpstr>
      <vt:lpstr>Слайд 26</vt:lpstr>
      <vt:lpstr>Птица </vt:lpstr>
      <vt:lpstr>Физминутка «Солнышко»</vt:lpstr>
      <vt:lpstr>Практическая работа</vt:lpstr>
      <vt:lpstr>Ярмарка игрушек</vt:lpstr>
      <vt:lpstr>Домашнее задание</vt:lpstr>
      <vt:lpstr>-Ребята, вы видите начало предложения – прочитайте и подумайте, как можно его продолжить 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108</cp:revision>
  <dcterms:created xsi:type="dcterms:W3CDTF">2016-11-04T17:24:35Z</dcterms:created>
  <dcterms:modified xsi:type="dcterms:W3CDTF">2020-02-17T15:27:42Z</dcterms:modified>
</cp:coreProperties>
</file>