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3" r:id="rId1"/>
  </p:sldMasterIdLst>
  <p:notesMasterIdLst>
    <p:notesMasterId r:id="rId28"/>
  </p:notesMasterIdLst>
  <p:sldIdLst>
    <p:sldId id="424" r:id="rId2"/>
    <p:sldId id="423" r:id="rId3"/>
    <p:sldId id="383" r:id="rId4"/>
    <p:sldId id="413" r:id="rId5"/>
    <p:sldId id="426" r:id="rId6"/>
    <p:sldId id="415" r:id="rId7"/>
    <p:sldId id="420" r:id="rId8"/>
    <p:sldId id="432" r:id="rId9"/>
    <p:sldId id="256" r:id="rId10"/>
    <p:sldId id="430" r:id="rId11"/>
    <p:sldId id="428" r:id="rId12"/>
    <p:sldId id="398" r:id="rId13"/>
    <p:sldId id="399" r:id="rId14"/>
    <p:sldId id="400" r:id="rId15"/>
    <p:sldId id="405" r:id="rId16"/>
    <p:sldId id="431" r:id="rId17"/>
    <p:sldId id="403" r:id="rId18"/>
    <p:sldId id="406" r:id="rId19"/>
    <p:sldId id="404" r:id="rId20"/>
    <p:sldId id="418" r:id="rId21"/>
    <p:sldId id="425" r:id="rId22"/>
    <p:sldId id="434" r:id="rId23"/>
    <p:sldId id="409" r:id="rId24"/>
    <p:sldId id="433" r:id="rId25"/>
    <p:sldId id="311" r:id="rId26"/>
    <p:sldId id="43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66FF"/>
    <a:srgbClr val="111ACD"/>
    <a:srgbClr val="0000FF"/>
    <a:srgbClr val="000066"/>
    <a:srgbClr val="660066"/>
    <a:srgbClr val="000099"/>
    <a:srgbClr val="3EF4E3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75" autoAdjust="0"/>
  </p:normalViewPr>
  <p:slideViewPr>
    <p:cSldViewPr>
      <p:cViewPr>
        <p:scale>
          <a:sx n="100" d="100"/>
          <a:sy n="100" d="100"/>
        </p:scale>
        <p:origin x="182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7818-D570-497C-BA96-0D1E763F0138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7F0D5-0B44-4C71-9784-08318BAEC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7F0D5-0B44-4C71-9784-08318BAEC5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A7F6B-1231-41E2-9FFE-6362AAAADDF2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CF932-2214-40E6-926A-7416F8093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ACD0D-41CF-4280-893C-476E7A5CA0DE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70393-B9BF-4F37-BD4D-06881E2BD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0E801-0CFB-4D27-A4E3-912457EE152F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29781-92B1-4DA4-86FD-D6E632F33C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930CE-B4FE-494F-A93A-28B537257643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57E60-A3CA-475B-A776-5553B5EEC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4E18D-D89C-4288-907C-95F2E6B459C5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72828-C3CC-4D2A-94F9-8E211FEE5F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250EE-16DB-4E12-957A-822EAF108DCB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DD110-B663-436F-8BE0-D336E2F1F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36A41-4618-428A-8435-662112F25DB0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4FD3B-4337-442A-9637-5A142CAE1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C4D7F-C4E7-40D2-B35C-D0E4DED22EE1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EE532-B9B5-42AC-AEB9-679AA54EB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065-88DB-4FBE-B536-EE2DDB1CABD9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75647-AF3B-47DF-9D43-5C46644D0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D3015-A0A9-4788-946F-E5716D00B67C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29956-6641-42A9-A9F5-CDA4D1EDA7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717A4-7D84-496F-95E8-BD7C6D51BB57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15214-DA99-450C-9D51-E46B696A0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5C07BA-0D40-4894-8AC3-7E35BE64226E}" type="datetimeFigureOut">
              <a:rPr lang="ru-RU" smtClean="0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FFDC7D-64D9-4B99-9F5A-0FDFB019A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6;&#1090;&#1082;&#1088;&#1099;&#1090;&#1099;&#1081;\&#1045;&#1074;&#1075;&#1077;&#1085;&#1080;&#1081;%20&#1044;&#1086;&#1075;&#1072;%20-%20&#1055;&#1072;&#1088;&#1080;&#1078;&#1089;&#1082;&#1080;&#1081;%20&#1082;&#1072;&#1089;&#1082;&#1072;&#1076;%20%20(audiopoisk.com).mp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C:\Users\Пользователь\Desktop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9" name="Picture 7" descr="https://s017.radikal.ru/i435/1208/e2/336b894041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6520" y="1861220"/>
            <a:ext cx="5151784" cy="2575892"/>
          </a:xfrm>
          <a:prstGeom prst="rect">
            <a:avLst/>
          </a:prstGeom>
          <a:noFill/>
        </p:spPr>
      </p:pic>
      <p:pic>
        <p:nvPicPr>
          <p:cNvPr id="8" name="Picture 8" descr="https://s52.radikal.ru/i138/1208/81/fe3fe85b053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1512168" cy="2652927"/>
          </a:xfrm>
          <a:prstGeom prst="rect">
            <a:avLst/>
          </a:prstGeom>
          <a:noFill/>
        </p:spPr>
      </p:pic>
      <p:pic>
        <p:nvPicPr>
          <p:cNvPr id="28681" name="Picture 9" descr="https://i056.radikal.ru/1208/7b/41125fa5d27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740388"/>
            <a:ext cx="1440160" cy="192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188640"/>
            <a:ext cx="1882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6470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модель  архитектурного объекта  при помощи модулей.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340768"/>
            <a:ext cx="132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772817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-познакомиться с особенностями архитектурного моделирования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34888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-научиться создавать модель архитектурного объекта определённого назначения, состоящего из модулей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3168352" cy="61261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Архитектура говорит на языке геометрических  форм, объединенных в  систему построения пространства.  Это пространство влияет на человека. При этом важно, какие  ощущения возникают у человека от архитектурных построек и его элементов.</a:t>
            </a:r>
            <a:r>
              <a:rPr lang="ru-RU" sz="18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эстетическое восприятие архитектурного объекта влияет разнообразие горизонтально или вертикально расположенных объемов,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монотонно или разнообразно скомпонованных. Достаточно нескольких геометрических форм чтобы создать многочисленные варианты решений архитектурного образа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journeying.ru/images/stories/royal-ontario-mus-toron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0" y="0"/>
            <a:ext cx="441649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405231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79512" y="0"/>
            <a:ext cx="8856983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– это устройство какого-либо предмета,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целого из отдельных частей.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композиционное средство конструкции - это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пропорции,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тношения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высоте, длине и ширине отдельных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</a:p>
        </p:txBody>
      </p:sp>
      <p:sp>
        <p:nvSpPr>
          <p:cNvPr id="2" name="AutoShape 2" descr="https://arxip.com/resize/object_detail/070c/tor/torgovyiy-tsent_3d-vizual_7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://g02.s.alicdn.com/kf/HTB1iTyNNFXXXXavapXXq6xXFXXXC/229366620/HTB1iTyNNFXXXXavapXXq6xXFXXX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0" y="1295752"/>
            <a:ext cx="6372200" cy="311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p.userapi.com/c623900/v623900129/b6435/2dTyi_vPGq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4358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307975" y="332656"/>
            <a:ext cx="847826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подчинена законам симметрии и асимметрии, ритма, вызывающее у человека определенное настроение, переживание, восприятие объекта</a:t>
            </a:r>
          </a:p>
        </p:txBody>
      </p:sp>
      <p:sp>
        <p:nvSpPr>
          <p:cNvPr id="2" name="AutoShape 2" descr="https://arxip.com/resize/object_detail/070c/tor/torgovyiy-tsent_3d-vizual_7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https://www.fmmedia.com.au/wp-content/uploads/2013/05/DSP0399_Panorama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171808"/>
            <a:ext cx="8236025" cy="438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8108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3789040"/>
            <a:ext cx="854387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тот или иной архитектурный объект, архитектор стремится так организовать пространство, чтобы оно было функциональным и удобным в эксплуатации. Как например в этом здании совмещены </a:t>
            </a:r>
            <a:r>
              <a:rPr lang="ru-RU" sz="18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разные функции. В подземных этажах размещается гараж, а в двух корпусах надземной части – фитнес-центр и офисы. Не выходя за рамки простых прямоугольных объемов, </a:t>
            </a:r>
            <a:r>
              <a:rPr lang="ru-RU" sz="18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выстраивают </a:t>
            </a:r>
            <a:r>
              <a:rPr lang="ru-RU" sz="18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ними тонкую пластическую </a:t>
            </a:r>
            <a:r>
              <a:rPr lang="ru-RU" sz="18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игру, </a:t>
            </a:r>
            <a:r>
              <a:rPr lang="ru-RU" sz="18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вплетая ее в контекст </a:t>
            </a:r>
            <a:r>
              <a:rPr lang="ru-RU" sz="18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блочно-панельного окружения и создают  </a:t>
            </a:r>
            <a:r>
              <a:rPr lang="ru-RU" sz="18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«своем» участке фрагмент продуманной и современной городской среды</a:t>
            </a:r>
          </a:p>
        </p:txBody>
      </p:sp>
      <p:sp>
        <p:nvSpPr>
          <p:cNvPr id="2" name="AutoShape 2" descr="https://arxip.com/resize/object_detail/070c/tor/torgovyiy-tsent_3d-vizual_7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i.archi.ru/i/151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317128" y="260649"/>
            <a:ext cx="5767040" cy="335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Ð´Ð¼Ð¸Ð½Ð¸ÑÑÑÐ°ÑÐ¸Ð²Ð½Ð¾Ðµ Ð·Ð´Ð°Ð½Ð¸Ðµ Ð½Ð° ÑÐ». ÐÑÐ¾ÑÑÐ¾ÑÐ·Ð½Ð¾Ð¹, 108-110. ÐÐ°ÐºÐµÑ. ÐÑÐ¾ÐµÐºÑ, 2006 Â© AD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8"/>
          <a:stretch/>
        </p:blipFill>
        <p:spPr bwMode="auto">
          <a:xfrm>
            <a:off x="6287778" y="260650"/>
            <a:ext cx="2382848" cy="335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9287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47700" y="332656"/>
            <a:ext cx="8543876" cy="1540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 композиции внешние объемы зданий могут быть простыми, состоящими из одного объема, и сложными – из двух и более объемов разной формы. Различают также комплексные композиции, которые состоят из нескольких зданий, составляющих единый архитектурный комплекс.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международной торговли</a:t>
            </a:r>
            <a:r>
              <a:rPr lang="ru-RU" sz="20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Единый архитектурный комплекс зданий</a:t>
            </a:r>
            <a:endParaRPr lang="ru-RU" sz="2000" b="1" dirty="0">
              <a:solidFill>
                <a:srgbClr val="111A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arxip.com/resize/object_detail/070c/tor/torgovyiy-tsent_3d-vizual_7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www.nat-geo.ru/upload/iblock/44a/44adf52373025a8a71db7eb0fcca358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489849" y="1845666"/>
            <a:ext cx="6656115" cy="501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5406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841271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96136" y="188640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Простая конструкция состоит из одной части -модуля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661248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Сложная конструкция состоит из нескольких частей -модулей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Picture 5" descr="https://i.pinimg.com/originals/d7/66/0d/d7660de2ec5767a8944c4824416a3d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8491" y="3212976"/>
            <a:ext cx="6195509" cy="3645024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4644008" y="3326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26774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160338"/>
            <a:ext cx="8543876" cy="2692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Архитекторы нередко используют язык символов, преобразуя графическое начертание в форму. Китайский иероглиф «Ren», означающий «Народ», послужил для архитекторов отправной точкой в создании этого проекта общественно-делового центра в Шанхае. Проект задуман в виде двух зданий, объединенных в единое целое. Одна из высоток поднимется из </a:t>
            </a:r>
            <a:r>
              <a:rPr lang="ru-RU" sz="18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воды. </a:t>
            </a:r>
            <a:r>
              <a:rPr lang="ru-RU" sz="18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башня – с фундаментом на </a:t>
            </a:r>
            <a:r>
              <a:rPr lang="ru-RU" sz="18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земле. </a:t>
            </a:r>
            <a:r>
              <a:rPr lang="ru-RU" sz="18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асть </a:t>
            </a:r>
            <a:r>
              <a:rPr lang="ru-RU" sz="18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конструкции, где они соединятся в воздухе, отведена под жилые </a:t>
            </a:r>
            <a:r>
              <a:rPr lang="ru-RU" sz="18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и отель.</a:t>
            </a:r>
            <a:endParaRPr lang="ru-RU" sz="1800" b="1" dirty="0">
              <a:solidFill>
                <a:srgbClr val="111A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arxip.com/resize/object_detail/070c/tor/torgovyiy-tsent_3d-vizual_7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www.arthitectural.com/wp-content/uploads/2012/01/REN_Render-by-BIG_02-800x3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362090" y="2924944"/>
            <a:ext cx="843330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4353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307974" y="260648"/>
            <a:ext cx="848360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(от лат. modulus – мера) в архитектуре, условная единица, принимаемая для координации размеров частей здания или комплекса. </a:t>
            </a:r>
          </a:p>
        </p:txBody>
      </p:sp>
      <p:sp>
        <p:nvSpPr>
          <p:cNvPr id="2" name="AutoShape 2" descr="https://arxip.com/resize/object_detail/070c/tor/torgovyiy-tsent_3d-vizual_7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fsd.videouroki.net/html/2015/01/28/98701305/98701305_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8" y="1412776"/>
            <a:ext cx="6588730" cy="43924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5934670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массовом типовом строительстве многообразие форм достигается не за  счет создания неповторимых конструкций, а за счет оригинальности сочетания одинаковых, точнее единообразных элементов - модулей.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163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160338"/>
            <a:ext cx="8543876" cy="1540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24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внешних объемов здания может быть самой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разнообразной</a:t>
            </a:r>
            <a:r>
              <a:rPr lang="ru-RU" sz="24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чаще всего она близка к форме таких простых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тел</a:t>
            </a:r>
            <a:r>
              <a:rPr lang="ru-RU" sz="24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параллелепипед, куб, призма, пирамида, полусфера, </a:t>
            </a:r>
            <a:r>
              <a:rPr lang="ru-RU" sz="2400" b="1" dirty="0" smtClean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 </a:t>
            </a:r>
            <a:r>
              <a:rPr lang="ru-RU" sz="2400" b="1" dirty="0">
                <a:solidFill>
                  <a:srgbClr val="111A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</p:txBody>
      </p:sp>
      <p:sp>
        <p:nvSpPr>
          <p:cNvPr id="2" name="AutoShape 2" descr="https://arxip.com/resize/object_detail/070c/tor/torgovyiy-tsent_3d-vizual_7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labbox.ru/published/publicdata/DB36368M/attachments/SC/products_pictures/3208_giantgeo_enl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4" y="1895671"/>
            <a:ext cx="5726197" cy="381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get-pdb/27625/c430bd95-6612-45c6-8fb7-ab853678f8ff/s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6300192" y="1895671"/>
            <a:ext cx="2360846" cy="17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pinimg.com/236x/89/b9/ac/89b9acd40e229b09d5fe7b58cf02c443--architecture-board-creative-archite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300192" y="3933056"/>
            <a:ext cx="2360846" cy="264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0764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82047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ПОВТОРИ: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Архитектура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искусство создавать, строить здания и сооружения по законам красоты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Архитектура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система зданий и сооружений, формирующих пространственную среду, удобную для жизни и деятельности людей.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Архитектор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переводе с древне - греческого обозначает « главный строитель».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сегодняшний день слово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архитектор»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названием отдельной профессии, специалисты которой занимаются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проектированием строений различного функционального назначения.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8640"/>
            <a:ext cx="7680960" cy="864096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CF6DA4"/>
              </a:buCl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Архитектура нашего времени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свободна в выборе идей и форм, она не подчиняется какому-либо определенному стилю. Все стили являются равноправными.</a:t>
            </a:r>
          </a:p>
          <a:p>
            <a:endParaRPr lang="ru-RU" dirty="0"/>
          </a:p>
        </p:txBody>
      </p:sp>
      <p:pic>
        <p:nvPicPr>
          <p:cNvPr id="9218" name="Picture 2" descr="Самые необычные здания в мире. Часть 1 (5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16424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4149080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Кубические Здания (Роттердам, Нидерланды)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Самые необычные здания в мире. Часть 1 (50 фото)"/>
          <p:cNvPicPr>
            <a:picLocks noChangeAspect="1" noChangeArrowheads="1"/>
          </p:cNvPicPr>
          <p:nvPr/>
        </p:nvPicPr>
        <p:blipFill>
          <a:blip r:embed="rId3" cstate="print"/>
          <a:srcRect t="5277" r="6282" b="42327"/>
          <a:stretch>
            <a:fillRect/>
          </a:stretch>
        </p:blipFill>
        <p:spPr bwMode="auto">
          <a:xfrm>
            <a:off x="3491880" y="4581128"/>
            <a:ext cx="5400600" cy="20162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79712" y="4941168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Guggenheim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Бильбао, Испания)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http://ipda.com.ua/wp-content/uploads/2012/11/14.-%D0%9D%D0%B5%D0%B1%D0%BE%D1%81%D0%BA%D1%80%D1%91%D0%B1-%D0%B2-%D0%9C%D0%B0%D0%BB%D1%8C%D0%BC%D1%91-%D0%A8%D0%B2%D0%B5%D1%86%D0%B8%D1%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01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 эстетическое восприятие архитектурного объекта влияет разнообразие    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горизонтально или вертикально расположенных объемов.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Важное композиционное средство конструкции - это пропорции. Отношения по высоте, длине и ширине отдельных предметов.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Архитектура подчинена законам симметрии и асимметрии, ритма.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Организовать пространство так, чтобы оно было функциональным и удобным в эксплуатации.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По виду композиции могут быть простыми, состоящими из одного объема, и сложными – из двух и более объемов разной формы. Различают также комплексные композиции, которые состоят из нескольких зданий, составляющих единый архитектурный комплекс.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Архитекторы нередко используют язык символов, преобразуя графическое начертание в форму.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Модуль в архитектуре, условная единица, принимаемая для координации размеров частей здания или комплекса. Форма внешних объемов здания может быть самой разнообразной, однако чаще всего она близка к форме таких простых геометрических тел.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 задание грамотно:</a:t>
            </a:r>
            <a:r>
              <a:rPr lang="ru-RU" sz="2800" dirty="0" smtClean="0"/>
              <a:t>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1.Создайте конструкцию здания культурно-оздоровительного центра из геометрических форм-модулей.                                                                                                                                             2. Подберите цветовое решение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Евгений Дога - Парижский каскад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85465"/>
            <a:ext cx="85689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Расскажите: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Какие геометрические формы вы выбрали для создания своей конструкции?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Из скольких частей состоит ваш архитектурный объект? Почему?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Объясните свой выбор цветового решения.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53888"/>
            <a:ext cx="889248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6.Рефлексия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Если данная тема урока была для вас затруднительной, не все задуманное получалось, то человечка поместите подальше от дома.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2.Если  все на уроке удалось, и вы поняли тему данного урока –нарисуйте себя в доме.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Если урок очень понравился, у вас блестящий результат –нарисуйте себя на балконе.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Если у вас появилось желание продолжить обучение искусству архитектурного  моделирования –нарисуйте себя на крыше дома.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doc4web.ru/uploads/files/4/3010/hello_html_409c24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68638"/>
            <a:ext cx="2430016" cy="1559260"/>
          </a:xfrm>
          <a:prstGeom prst="rect">
            <a:avLst/>
          </a:prstGeom>
          <a:noFill/>
        </p:spPr>
      </p:pic>
      <p:pic>
        <p:nvPicPr>
          <p:cNvPr id="1027" name="Picture 3" descr="http://doc4web.ru/uploads/files/4/3010/hello_html_m2c4104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642" y="1844824"/>
            <a:ext cx="2396602" cy="1534666"/>
          </a:xfrm>
          <a:prstGeom prst="rect">
            <a:avLst/>
          </a:prstGeom>
          <a:noFill/>
        </p:spPr>
      </p:pic>
      <p:pic>
        <p:nvPicPr>
          <p:cNvPr id="1028" name="Picture 4" descr="http://doc4web.ru/uploads/files/4/3010/hello_html_5a7cbf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992" y="5085184"/>
            <a:ext cx="2513008" cy="1605533"/>
          </a:xfrm>
          <a:prstGeom prst="rect">
            <a:avLst/>
          </a:prstGeom>
          <a:noFill/>
        </p:spPr>
      </p:pic>
      <p:pic>
        <p:nvPicPr>
          <p:cNvPr id="1030" name="Picture 6" descr="http://doc4web.ru/uploads/files/4/3010/hello_html_m4dda8b3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299" y="2492896"/>
            <a:ext cx="2389485" cy="166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-1354311"/>
            <a:ext cx="9143999" cy="8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baseline="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baseline="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на дом: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Приготовить объёмные модули из цветной бумаги для создания макета  спроектированного здания.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ds04.infourok.ru/uploads/ex/01aa/0014c229-39347355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открытый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6" y="1412776"/>
            <a:ext cx="9146206" cy="42213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3934"/>
            <a:ext cx="56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Удачная работа ученика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«Архитектурное</a:t>
            </a:r>
            <a:r>
              <a:rPr kumimoji="0" lang="ru-RU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сооружение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307975" y="260648"/>
            <a:ext cx="847826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— это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зданий и сооружений формирующих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пространственную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среду. 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arxip.com/resize/object_detail/070c/tor/torgovyiy-tsent_3d-vizual_7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://storage.inovaco.ru/media/project_mo_349/2b/c9/5b/f7/f9/05/c-dcs6uwsaevg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4401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1772817"/>
            <a:ext cx="7739137" cy="208823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Подумайте, почему на некоторые здания мы обращаем внимание, а другие даже не замечаем?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789041"/>
            <a:ext cx="77724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2.kharkov.ua/content/sopot-polc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415"/>
            <a:ext cx="5220072" cy="344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s4322.vk.me/u36436195/98951761/x_c308cc3c.jpg"/>
          <p:cNvPicPr>
            <a:picLocks noChangeAspect="1" noChangeArrowheads="1"/>
          </p:cNvPicPr>
          <p:nvPr/>
        </p:nvPicPr>
        <p:blipFill>
          <a:blip r:embed="rId3" cstate="print"/>
          <a:srcRect t="14145" b="19843"/>
          <a:stretch>
            <a:fillRect/>
          </a:stretch>
        </p:blipFill>
        <p:spPr bwMode="auto">
          <a:xfrm>
            <a:off x="251520" y="0"/>
            <a:ext cx="3545246" cy="46531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7971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Посмотрите на архитектурные объекты. Что  в них привлекает внимание? Поделитесь своими чувствами, эмоциями, которые они у вас вызвали.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68144" y="530120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22" name="Picture 2" descr="https://c.wallhere.com/photos/cf/d6/architecture_g_teborg_gothenburg_architect_chalmers_arkitektur_arkitekt_gertwing_rdh-867149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569" y="0"/>
            <a:ext cx="6119431" cy="40770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здание выигрывает по эстетическому восприятию? Почему?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привлекает вас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конструкции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выбранного здания?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–модулей                            оно состоит?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выглядит здание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целом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m0-tub-ru.yandex.net/i?id=d8ebe1a7ef81a0e68ee7a1797a669590&amp;n=33&amp;w=267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2651"/>
            <a:ext cx="5652120" cy="317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58112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Представьте ситуацию: мы с вами опытное конструкторское бюро.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Волостная администрация выделила нам с вами участок земли по ул. Победы и нам необходимо спроектировать культурно-оздоровительный центр.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опроса населения выяснилось, что многим хотелось бы, чтобы там был бассейн, тренажёрный, бильярдный, теннисный зал, студии по интересам, рукоделию, театр,   кафе и так далее.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вариант конструкции будет более удачным для нашего объекта?</a:t>
            </a:r>
          </a:p>
          <a:p>
            <a:endParaRPr lang="ru-RU" dirty="0"/>
          </a:p>
        </p:txBody>
      </p:sp>
      <p:pic>
        <p:nvPicPr>
          <p:cNvPr id="2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8144227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68144" y="530120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22" name="Picture 2" descr="https://c.wallhere.com/photos/cf/d6/architecture_g_teborg_gothenburg_architect_chalmers_arkitektur_arkitekt_gertwing_rdh-867149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569" y="0"/>
            <a:ext cx="6119431" cy="40770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здание выигрывает по эстетическому восприятию? Почему?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привлекает вас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конструкции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выбранного здания?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состоит?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выглядит здание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целом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0-tub-ru.yandex.net/i?id=d8ebe1a7ef81a0e68ee7a1797a669590&amp;n=33&amp;w=267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2651"/>
            <a:ext cx="5652120" cy="317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1412776"/>
            <a:ext cx="8640960" cy="228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Конструкция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часть и целое.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сочетание различных объемов. Понятие модуля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/>
          <p:cNvSpPr>
            <a:spLocks noGrp="1"/>
          </p:cNvSpPr>
          <p:nvPr/>
        </p:nvSpPr>
        <p:spPr bwMode="auto">
          <a:xfrm>
            <a:off x="4644008" y="3933056"/>
            <a:ext cx="418147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ru-RU" altLang="ru-RU" sz="2000" dirty="0" smtClean="0"/>
          </a:p>
        </p:txBody>
      </p:sp>
      <p:pic>
        <p:nvPicPr>
          <p:cNvPr id="11270" name="Picture 6" descr="http://ihome-ideas.ru/wp-content/uploads/2016/09/06-1024x569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"/>
          <a:stretch/>
        </p:blipFill>
        <p:spPr bwMode="auto">
          <a:xfrm>
            <a:off x="395536" y="4509121"/>
            <a:ext cx="3156452" cy="2014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4321</TotalTime>
  <Words>942</Words>
  <Application>Microsoft Office PowerPoint</Application>
  <PresentationFormat>Экран (4:3)</PresentationFormat>
  <Paragraphs>108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Тема3</vt:lpstr>
      <vt:lpstr>Слайд 1</vt:lpstr>
      <vt:lpstr>Слайд 2</vt:lpstr>
      <vt:lpstr>Слайд 3</vt:lpstr>
      <vt:lpstr>Подумайте, почему на некоторые здания мы обращаем внимание, а другие даже не замечаем?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среднего профессионального образования  Анапский индустриально-педагогический колледж Краснодарского края</dc:title>
  <dc:creator>Step</dc:creator>
  <cp:lastModifiedBy>Пользователь</cp:lastModifiedBy>
  <cp:revision>398</cp:revision>
  <dcterms:created xsi:type="dcterms:W3CDTF">2011-06-11T09:29:36Z</dcterms:created>
  <dcterms:modified xsi:type="dcterms:W3CDTF">2020-02-05T12:34:36Z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2297749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