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F94D831-9243-435E-82D0-44A3911C7BC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6083B1-7720-4A88-9041-19F4110586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6944816" cy="216024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Роспотребнадзор</a:t>
            </a:r>
            <a:r>
              <a:rPr lang="ru-RU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основные правила профилактики и рекомендации</a:t>
            </a:r>
            <a:br>
              <a:rPr lang="ru-RU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126560" cy="129614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COVID-19: профсоюз информирует и рекомендует</a:t>
            </a:r>
            <a:r>
              <a:rPr lang="ru-RU" sz="28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Что </a:t>
            </a:r>
            <a:r>
              <a:rPr lang="ru-RU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нужно знать о </a:t>
            </a:r>
            <a:r>
              <a:rPr lang="ru-RU" b="1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коронавирусе</a:t>
            </a:r>
            <a:r>
              <a:rPr lang="ru-RU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endParaRPr lang="ru-RU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232" y="1752600"/>
            <a:ext cx="618353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Информация </a:t>
            </a:r>
            <a:r>
              <a:rPr lang="ru-RU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для работодателей</a:t>
            </a:r>
            <a:br>
              <a:rPr lang="ru-RU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endParaRPr lang="ru-RU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911" y="1719263"/>
            <a:ext cx="315767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661" y="1719263"/>
            <a:ext cx="315767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3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Какие симптомы наблюдаются у пациентов с COVID-19?</a:t>
            </a:r>
            <a:endParaRPr lang="ru-RU" sz="3200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sz="38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Основные симптомы:</a:t>
            </a:r>
          </a:p>
          <a:p>
            <a:pPr fontAlgn="base"/>
            <a:r>
              <a:rPr lang="ru-RU" dirty="0"/>
              <a:t>Повышение температуры тела в &gt;90% случаев</a:t>
            </a:r>
          </a:p>
          <a:p>
            <a:pPr fontAlgn="base"/>
            <a:r>
              <a:rPr lang="ru-RU" dirty="0"/>
              <a:t>Кашель (сухой или с небольшим количеством мокроты) в 80% случаев</a:t>
            </a:r>
          </a:p>
          <a:p>
            <a:pPr fontAlgn="base"/>
            <a:r>
              <a:rPr lang="ru-RU" dirty="0"/>
              <a:t>Одышка в 55% случаях</a:t>
            </a:r>
          </a:p>
          <a:p>
            <a:pPr fontAlgn="base"/>
            <a:r>
              <a:rPr lang="ru-RU" dirty="0"/>
              <a:t>Ощущение сдавленности в грудной клетке в &gt;20% случаев</a:t>
            </a:r>
          </a:p>
          <a:p>
            <a:pPr fontAlgn="base"/>
            <a:r>
              <a:rPr lang="ru-RU" dirty="0"/>
              <a:t>Редкие симптомы:</a:t>
            </a:r>
          </a:p>
          <a:p>
            <a:pPr fontAlgn="base"/>
            <a:r>
              <a:rPr lang="ru-RU" dirty="0"/>
              <a:t>головные боли (8%)</a:t>
            </a:r>
          </a:p>
          <a:p>
            <a:pPr fontAlgn="base"/>
            <a:r>
              <a:rPr lang="ru-RU" dirty="0"/>
              <a:t>кровохарканье (5%)</a:t>
            </a:r>
          </a:p>
          <a:p>
            <a:pPr fontAlgn="base"/>
            <a:r>
              <a:rPr lang="ru-RU" dirty="0"/>
              <a:t>диарея (3%)</a:t>
            </a:r>
          </a:p>
          <a:p>
            <a:pPr fontAlgn="base"/>
            <a:r>
              <a:rPr lang="ru-RU" dirty="0"/>
              <a:t>тошнота, рвота</a:t>
            </a:r>
          </a:p>
          <a:p>
            <a:pPr fontAlgn="base"/>
            <a:r>
              <a:rPr lang="ru-RU" dirty="0"/>
              <a:t>Сердцебиение</a:t>
            </a: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Данные симптомы в дебюте инфекции могут наблюдаться в отсутствии повышения температуры тела.</a:t>
            </a:r>
          </a:p>
          <a:p>
            <a:pPr algn="just"/>
            <a:endParaRPr lang="ru-RU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Какие осложнения могут быть после </a:t>
            </a:r>
            <a:r>
              <a:rPr lang="ru-RU" sz="2800" b="1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коронавирусной</a:t>
            </a:r>
            <a:r>
              <a:rPr lang="ru-RU" sz="28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инфекции?</a:t>
            </a:r>
            <a:endParaRPr lang="ru-RU" sz="28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При COVID-19 могут возникнуть следующие осложнения:</a:t>
            </a:r>
          </a:p>
          <a:p>
            <a:r>
              <a:rPr lang="ru-RU" sz="3000" dirty="0" smtClean="0">
                <a:latin typeface="Bahnschrift SemiBold SemiConden" panose="020B0502040204020203" pitchFamily="34" charset="0"/>
              </a:rPr>
              <a:t>Синусит</a:t>
            </a:r>
          </a:p>
          <a:p>
            <a:r>
              <a:rPr lang="ru-RU" sz="3000" dirty="0" smtClean="0">
                <a:latin typeface="Bahnschrift SemiBold SemiConden" panose="020B0502040204020203" pitchFamily="34" charset="0"/>
              </a:rPr>
              <a:t>Пневмония</a:t>
            </a:r>
          </a:p>
          <a:p>
            <a:r>
              <a:rPr lang="ru-RU" sz="3000" dirty="0" smtClean="0">
                <a:latin typeface="Bahnschrift SemiBold SemiConden" panose="020B0502040204020203" pitchFamily="34" charset="0"/>
              </a:rPr>
              <a:t>Бронхит</a:t>
            </a:r>
          </a:p>
          <a:p>
            <a:r>
              <a:rPr lang="ru-RU" sz="3000" dirty="0" smtClean="0">
                <a:latin typeface="Bahnschrift SemiBold SemiConden" panose="020B0502040204020203" pitchFamily="34" charset="0"/>
              </a:rPr>
              <a:t>Острая дыхательная недостаточность</a:t>
            </a:r>
          </a:p>
          <a:p>
            <a:r>
              <a:rPr lang="ru-RU" sz="3000" dirty="0" smtClean="0">
                <a:latin typeface="Bahnschrift SemiBold SemiConden" panose="020B0502040204020203" pitchFamily="34" charset="0"/>
              </a:rPr>
              <a:t>Отек легких</a:t>
            </a:r>
          </a:p>
          <a:p>
            <a:r>
              <a:rPr lang="ru-RU" sz="3000" dirty="0" smtClean="0">
                <a:latin typeface="Bahnschrift SemiBold SemiConden" panose="020B0502040204020203" pitchFamily="34" charset="0"/>
              </a:rPr>
              <a:t>Сепсис</a:t>
            </a:r>
          </a:p>
          <a:p>
            <a:r>
              <a:rPr lang="ru-RU" sz="3000" dirty="0" smtClean="0">
                <a:latin typeface="Bahnschrift SemiBold SemiConden" panose="020B0502040204020203" pitchFamily="34" charset="0"/>
              </a:rPr>
              <a:t>Инфекционно-токсический шок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Ответственность работодателей в период пандемии</a:t>
            </a:r>
            <a:endParaRPr lang="ru-RU" sz="32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algn="just" fontAlgn="base"/>
            <a:r>
              <a:rPr lang="ru-RU" sz="3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Некоторые работодатели пытаются отправить работника в неоплачиваемый отпуск, объясняя это тем, что бизнес приостановлен. Однако это другая ситуация, которая называется простоем. В случае с </a:t>
            </a:r>
            <a:r>
              <a:rPr lang="ru-RU" sz="3400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коронавирусом</a:t>
            </a:r>
            <a:r>
              <a:rPr lang="ru-RU" sz="3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простой не зависит ни от работника, ни от работодателя, поэтому оплачивается в размере 2/3 зарплаты (статья 157 ТК РФ).</a:t>
            </a:r>
          </a:p>
          <a:p>
            <a:pPr algn="just" fontAlgn="base"/>
            <a:r>
              <a:rPr lang="ru-RU" sz="3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Что касается увольнений в период пандемии, то премьер Михаил </a:t>
            </a:r>
            <a:r>
              <a:rPr lang="ru-RU" sz="3400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Мишустин</a:t>
            </a:r>
            <a:r>
              <a:rPr lang="ru-RU" sz="3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уже предупредил работодателей о жёстком контроле в этом вопросе. Будет отслеживаться и ситуация с выплатой зарплат. Для наёмных работников Трудовая инспекция запустила горячую линию по </a:t>
            </a:r>
            <a:r>
              <a:rPr lang="ru-RU" sz="3400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коронавирусу</a:t>
            </a:r>
            <a:r>
              <a:rPr lang="ru-RU" sz="3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. Здесь можно сообщить о проблемах с работой, а также узнать, что делать для защиты своих прав.</a:t>
            </a:r>
          </a:p>
          <a:p>
            <a:pPr algn="just" fontAlgn="base"/>
            <a:r>
              <a:rPr lang="ru-RU" sz="3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Предусмотрены специальные санкции в отношении работодателей. Это статья 19.4 КоАП РФ, по которой штрафом от 5 до 30 тысяч рублей наказывается невыполнение законных требований должностного лица, осуществляющего функции по контролю и надзору в сфере здравоохранения.</a:t>
            </a:r>
          </a:p>
          <a:p>
            <a:pPr algn="just" fontAlgn="base"/>
            <a:r>
              <a:rPr lang="ru-RU" sz="3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За нарушение санитарно-эпидемиологических правил предусмотрена также уголовная ответственность по статье 236 УК РФ в виде штрафа до 80 тысяч рублей или ограничения свободы до одного года. Однако применяется эта норма только в случае, если деятельность виновного вызвала массовое заболевание людей.</a:t>
            </a:r>
          </a:p>
          <a:p>
            <a:pPr algn="just" fontAlgn="base"/>
            <a:r>
              <a:rPr lang="ru-RU" sz="3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Но каждый человек, независимо от того, является он работником или работодателем, и без санкций должен соблюдать в период пандемии все возможные меры предосторожности. Ведь ответственность за распространение </a:t>
            </a:r>
            <a:r>
              <a:rPr lang="ru-RU" sz="3400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коронавируса</a:t>
            </a:r>
            <a:r>
              <a:rPr lang="ru-RU" sz="3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и снижение рисков, с ним связанных, несут все.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6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</TotalTime>
  <Words>361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COVID-19: профсоюз информирует и рекомендует </vt:lpstr>
      <vt:lpstr> Что нужно знать о коронавирусе </vt:lpstr>
      <vt:lpstr> Информация для работодателей </vt:lpstr>
      <vt:lpstr>Какие симптомы наблюдаются у пациентов с COVID-19?</vt:lpstr>
      <vt:lpstr>Какие осложнения могут быть после коронавирусной инфекции?</vt:lpstr>
      <vt:lpstr>Ответственность работодателей в период пандемии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Роспотребнадзор: основные правила профилактики и рекомендации</dc:title>
  <dc:creator>Пользователь</dc:creator>
  <cp:lastModifiedBy>Пользователь</cp:lastModifiedBy>
  <cp:revision>3</cp:revision>
  <dcterms:created xsi:type="dcterms:W3CDTF">2020-12-14T10:04:15Z</dcterms:created>
  <dcterms:modified xsi:type="dcterms:W3CDTF">2020-12-14T10:33:40Z</dcterms:modified>
</cp:coreProperties>
</file>